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5" r:id="rId4"/>
    <p:sldId id="257" r:id="rId5"/>
    <p:sldId id="322" r:id="rId6"/>
    <p:sldId id="321" r:id="rId7"/>
    <p:sldId id="279" r:id="rId8"/>
    <p:sldId id="280" r:id="rId9"/>
    <p:sldId id="286" r:id="rId10"/>
    <p:sldId id="282" r:id="rId11"/>
    <p:sldId id="310" r:id="rId12"/>
    <p:sldId id="266" r:id="rId13"/>
    <p:sldId id="332" r:id="rId14"/>
    <p:sldId id="320" r:id="rId15"/>
    <p:sldId id="317" r:id="rId16"/>
    <p:sldId id="326" r:id="rId17"/>
    <p:sldId id="333" r:id="rId18"/>
    <p:sldId id="329" r:id="rId19"/>
    <p:sldId id="330" r:id="rId20"/>
    <p:sldId id="331" r:id="rId21"/>
    <p:sldId id="336" r:id="rId22"/>
    <p:sldId id="335" r:id="rId23"/>
    <p:sldId id="339" r:id="rId24"/>
    <p:sldId id="341" r:id="rId25"/>
    <p:sldId id="340" r:id="rId26"/>
    <p:sldId id="337" r:id="rId27"/>
    <p:sldId id="314" r:id="rId28"/>
    <p:sldId id="312" r:id="rId29"/>
    <p:sldId id="315" r:id="rId30"/>
    <p:sldId id="338" r:id="rId31"/>
    <p:sldId id="309" r:id="rId32"/>
    <p:sldId id="32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fairlie\temp\homeown\recent\smallbusiness\updates\smallbus%20update%20adjusted%20dect21%20shor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fairlie\temp\homeown\recent\smallbusiness\updates\smallbus%20update%20adjusted%20dect21%20shor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fairlie\temp\homeown\recent\catax\microdata\tables\cdfta%20tables_v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fairlie\temp\homeown\recent\catax\microdata\tables\cdfta%20tables_v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fairlie\temp\homeown\recent\earnings\tables\earnings%20figures_v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ossen\Box%20Sync\Research\Paycheck%20Protection%20Program\Analysis\Graphs%20quadratic%20regressions\ColumnChart%20quad%20PPP%20loan%20numbers%20Zip%20Code%20Level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ossen\Box%20Sync\Research\Paycheck%20Protection%20Program\Analysis\Graphs%20quadratic%20regressions\ColumnChart%20quad%20PPP%20loan%20numbers%20Zip%20Code%20Level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ossen\Box%20Sync\Research\Paycheck%20Protection%20Program\Analysis\Graphs%20quadratic%20regressions\ColumnChart%20quad%20PPP%20loan%20numbers%20Zip%20Code%20Level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fairlie\temp\homeown\recent\catax\microdata\tables\gdp%20growth%20figur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Figure 1: Number of Active Business Owners in the United States</a:t>
            </a:r>
            <a:r>
              <a:rPr lang="en-US" baseline="0"/>
              <a:t> </a:t>
            </a:r>
            <a:r>
              <a:rPr lang="en-US"/>
              <a:t>(Jan. 2019 - Dec. 2021)</a:t>
            </a:r>
          </a:p>
        </c:rich>
      </c:tx>
      <c:layout>
        <c:manualLayout>
          <c:xMode val="edge"/>
          <c:yMode val="edge"/>
          <c:x val="0.15222898804316126"/>
          <c:y val="4.78616753574270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911209766925659E-2"/>
          <c:y val="0.15660685154975529"/>
          <c:w val="0.8745837957824637"/>
          <c:h val="0.73083197389885823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 w="12700">
                <a:solidFill>
                  <a:schemeClr val="accent5"/>
                </a:solidFill>
              </a:ln>
            </c:spPr>
          </c:marker>
          <c:xVal>
            <c:numRef>
              <c:f>Sheet1!$A$4:$A$39</c:f>
              <c:numCache>
                <c:formatCode>General</c:formatCode>
                <c:ptCount val="36"/>
                <c:pt idx="0">
                  <c:v>2019.04</c:v>
                </c:pt>
                <c:pt idx="1">
                  <c:v>2019.13</c:v>
                </c:pt>
                <c:pt idx="2">
                  <c:v>2019.21</c:v>
                </c:pt>
                <c:pt idx="3">
                  <c:v>2019.29</c:v>
                </c:pt>
                <c:pt idx="4">
                  <c:v>2019.38</c:v>
                </c:pt>
                <c:pt idx="5">
                  <c:v>2019.46</c:v>
                </c:pt>
                <c:pt idx="6">
                  <c:v>2019.54</c:v>
                </c:pt>
                <c:pt idx="7">
                  <c:v>2019.63</c:v>
                </c:pt>
                <c:pt idx="8">
                  <c:v>2019.71</c:v>
                </c:pt>
                <c:pt idx="9">
                  <c:v>2019.79</c:v>
                </c:pt>
                <c:pt idx="10">
                  <c:v>2019.88</c:v>
                </c:pt>
                <c:pt idx="11">
                  <c:v>2019.96</c:v>
                </c:pt>
                <c:pt idx="12">
                  <c:v>2020.04</c:v>
                </c:pt>
                <c:pt idx="13">
                  <c:v>2020.13</c:v>
                </c:pt>
                <c:pt idx="14">
                  <c:v>2020.21</c:v>
                </c:pt>
                <c:pt idx="15">
                  <c:v>2020.29</c:v>
                </c:pt>
                <c:pt idx="16">
                  <c:v>2020.38</c:v>
                </c:pt>
                <c:pt idx="17">
                  <c:v>2020.46</c:v>
                </c:pt>
                <c:pt idx="18">
                  <c:v>2020.54</c:v>
                </c:pt>
                <c:pt idx="19">
                  <c:v>2020.63</c:v>
                </c:pt>
                <c:pt idx="20">
                  <c:v>2020.71</c:v>
                </c:pt>
                <c:pt idx="21">
                  <c:v>2020.79</c:v>
                </c:pt>
                <c:pt idx="22">
                  <c:v>2020.88</c:v>
                </c:pt>
                <c:pt idx="23">
                  <c:v>2020.96</c:v>
                </c:pt>
                <c:pt idx="24">
                  <c:v>2021.04</c:v>
                </c:pt>
                <c:pt idx="25">
                  <c:v>2021.13</c:v>
                </c:pt>
                <c:pt idx="26">
                  <c:v>2021.21</c:v>
                </c:pt>
                <c:pt idx="27">
                  <c:v>2021.29</c:v>
                </c:pt>
                <c:pt idx="28">
                  <c:v>2021.38</c:v>
                </c:pt>
                <c:pt idx="29">
                  <c:v>2021.46</c:v>
                </c:pt>
                <c:pt idx="30">
                  <c:v>2021.54</c:v>
                </c:pt>
                <c:pt idx="31">
                  <c:v>2021.63</c:v>
                </c:pt>
                <c:pt idx="32">
                  <c:v>2021.71</c:v>
                </c:pt>
                <c:pt idx="33">
                  <c:v>2021.79</c:v>
                </c:pt>
                <c:pt idx="34">
                  <c:v>2021.88</c:v>
                </c:pt>
                <c:pt idx="35">
                  <c:v>2021.96</c:v>
                </c:pt>
              </c:numCache>
            </c:numRef>
          </c:xVal>
          <c:yVal>
            <c:numRef>
              <c:f>Sheet1!$B$4:$B$39</c:f>
              <c:numCache>
                <c:formatCode>General</c:formatCode>
                <c:ptCount val="36"/>
                <c:pt idx="0">
                  <c:v>14379901.5</c:v>
                </c:pt>
                <c:pt idx="1">
                  <c:v>14536212.300000001</c:v>
                </c:pt>
                <c:pt idx="2">
                  <c:v>14488307.07</c:v>
                </c:pt>
                <c:pt idx="3">
                  <c:v>14662820.859999999</c:v>
                </c:pt>
                <c:pt idx="4">
                  <c:v>14867741.23</c:v>
                </c:pt>
                <c:pt idx="5">
                  <c:v>14999283.32</c:v>
                </c:pt>
                <c:pt idx="6">
                  <c:v>15054782.43</c:v>
                </c:pt>
                <c:pt idx="7">
                  <c:v>14968715.300000001</c:v>
                </c:pt>
                <c:pt idx="8">
                  <c:v>15223627.310000001</c:v>
                </c:pt>
                <c:pt idx="9">
                  <c:v>15506587.390000001</c:v>
                </c:pt>
                <c:pt idx="10">
                  <c:v>15214707.060000001</c:v>
                </c:pt>
                <c:pt idx="11">
                  <c:v>15194658.390000001</c:v>
                </c:pt>
                <c:pt idx="12">
                  <c:v>14832717.4</c:v>
                </c:pt>
                <c:pt idx="13">
                  <c:v>15012691.57</c:v>
                </c:pt>
                <c:pt idx="14">
                  <c:v>14475704.02</c:v>
                </c:pt>
                <c:pt idx="15">
                  <c:v>11710360.18</c:v>
                </c:pt>
                <c:pt idx="16">
                  <c:v>12809946.109999999</c:v>
                </c:pt>
                <c:pt idx="17">
                  <c:v>13794080.779999999</c:v>
                </c:pt>
                <c:pt idx="18">
                  <c:v>13946427.220000001</c:v>
                </c:pt>
                <c:pt idx="19">
                  <c:v>14542579.140000001</c:v>
                </c:pt>
                <c:pt idx="20">
                  <c:v>14695238.23</c:v>
                </c:pt>
                <c:pt idx="21">
                  <c:v>14994933.720000001</c:v>
                </c:pt>
                <c:pt idx="22">
                  <c:v>14662214.880000001</c:v>
                </c:pt>
                <c:pt idx="23">
                  <c:v>14081594.810000001</c:v>
                </c:pt>
                <c:pt idx="24">
                  <c:v>13886947.6</c:v>
                </c:pt>
                <c:pt idx="25">
                  <c:v>13660770.75</c:v>
                </c:pt>
                <c:pt idx="26">
                  <c:v>14593321.82</c:v>
                </c:pt>
                <c:pt idx="27">
                  <c:v>14717581.189999999</c:v>
                </c:pt>
                <c:pt idx="28">
                  <c:v>15030688.73</c:v>
                </c:pt>
                <c:pt idx="29">
                  <c:v>15091618.439999999</c:v>
                </c:pt>
                <c:pt idx="30">
                  <c:v>15442109.689999999</c:v>
                </c:pt>
                <c:pt idx="31">
                  <c:v>15313394.65</c:v>
                </c:pt>
                <c:pt idx="32">
                  <c:v>15523441.4</c:v>
                </c:pt>
                <c:pt idx="33">
                  <c:v>15792386.550000001</c:v>
                </c:pt>
                <c:pt idx="34">
                  <c:v>15415858.18</c:v>
                </c:pt>
                <c:pt idx="35">
                  <c:v>15261554.34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D3A-40C3-B70A-8B59E5D311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9990432"/>
        <c:axId val="849990992"/>
      </c:scatterChart>
      <c:valAx>
        <c:axId val="849990432"/>
        <c:scaling>
          <c:orientation val="minMax"/>
          <c:max val="2022"/>
          <c:min val="2019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992"/>
        <c:crosses val="autoZero"/>
        <c:crossBetween val="midCat"/>
        <c:majorUnit val="0.25"/>
      </c:valAx>
      <c:valAx>
        <c:axId val="849990992"/>
        <c:scaling>
          <c:orientation val="minMax"/>
          <c:max val="18000000"/>
          <c:min val="8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432"/>
        <c:crosses val="autoZero"/>
        <c:crossBetween val="midCat"/>
        <c:majorUnit val="2000000"/>
        <c:minorUnit val="1000000"/>
      </c:valAx>
      <c:spPr>
        <a:noFill/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Figure 2: Number of Active Business Owners in the United States by Race</a:t>
            </a:r>
            <a:r>
              <a:rPr lang="en-US" baseline="0"/>
              <a:t> </a:t>
            </a:r>
            <a:endParaRPr lang="en-US"/>
          </a:p>
        </c:rich>
      </c:tx>
      <c:layout>
        <c:manualLayout>
          <c:xMode val="edge"/>
          <c:yMode val="edge"/>
          <c:x val="0.2011484675623906"/>
          <c:y val="4.786165178075307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911209766925659E-2"/>
          <c:y val="0.15660685154975529"/>
          <c:w val="0.8745837957824637"/>
          <c:h val="0.73083197389885823"/>
        </c:manualLayout>
      </c:layout>
      <c:scatterChart>
        <c:scatterStyle val="lineMarker"/>
        <c:varyColors val="0"/>
        <c:ser>
          <c:idx val="0"/>
          <c:order val="0"/>
          <c:tx>
            <c:v>Black</c:v>
          </c:tx>
          <c:spPr>
            <a:ln>
              <a:solidFill>
                <a:schemeClr val="accent6"/>
              </a:solidFill>
            </a:ln>
          </c:spPr>
          <c:marker>
            <c:spPr>
              <a:solidFill>
                <a:schemeClr val="accent5"/>
              </a:solidFill>
              <a:ln w="12700">
                <a:solidFill>
                  <a:schemeClr val="accent6"/>
                </a:solidFill>
              </a:ln>
            </c:spPr>
          </c:marker>
          <c:xVal>
            <c:numRef>
              <c:f>Sheet1!$A$4:$A$39</c:f>
              <c:numCache>
                <c:formatCode>General</c:formatCode>
                <c:ptCount val="36"/>
                <c:pt idx="0">
                  <c:v>2019.04</c:v>
                </c:pt>
                <c:pt idx="1">
                  <c:v>2019.13</c:v>
                </c:pt>
                <c:pt idx="2">
                  <c:v>2019.21</c:v>
                </c:pt>
                <c:pt idx="3">
                  <c:v>2019.29</c:v>
                </c:pt>
                <c:pt idx="4">
                  <c:v>2019.38</c:v>
                </c:pt>
                <c:pt idx="5">
                  <c:v>2019.46</c:v>
                </c:pt>
                <c:pt idx="6">
                  <c:v>2019.54</c:v>
                </c:pt>
                <c:pt idx="7">
                  <c:v>2019.63</c:v>
                </c:pt>
                <c:pt idx="8">
                  <c:v>2019.71</c:v>
                </c:pt>
                <c:pt idx="9">
                  <c:v>2019.79</c:v>
                </c:pt>
                <c:pt idx="10">
                  <c:v>2019.88</c:v>
                </c:pt>
                <c:pt idx="11">
                  <c:v>2019.96</c:v>
                </c:pt>
                <c:pt idx="12">
                  <c:v>2020.04</c:v>
                </c:pt>
                <c:pt idx="13">
                  <c:v>2020.13</c:v>
                </c:pt>
                <c:pt idx="14">
                  <c:v>2020.21</c:v>
                </c:pt>
                <c:pt idx="15">
                  <c:v>2020.29</c:v>
                </c:pt>
                <c:pt idx="16">
                  <c:v>2020.38</c:v>
                </c:pt>
                <c:pt idx="17">
                  <c:v>2020.46</c:v>
                </c:pt>
                <c:pt idx="18">
                  <c:v>2020.54</c:v>
                </c:pt>
                <c:pt idx="19">
                  <c:v>2020.63</c:v>
                </c:pt>
                <c:pt idx="20">
                  <c:v>2020.71</c:v>
                </c:pt>
                <c:pt idx="21">
                  <c:v>2020.79</c:v>
                </c:pt>
                <c:pt idx="22">
                  <c:v>2020.88</c:v>
                </c:pt>
                <c:pt idx="23">
                  <c:v>2020.96</c:v>
                </c:pt>
                <c:pt idx="24">
                  <c:v>2021.04</c:v>
                </c:pt>
                <c:pt idx="25">
                  <c:v>2021.13</c:v>
                </c:pt>
                <c:pt idx="26">
                  <c:v>2021.21</c:v>
                </c:pt>
                <c:pt idx="27">
                  <c:v>2021.29</c:v>
                </c:pt>
                <c:pt idx="28">
                  <c:v>2021.38</c:v>
                </c:pt>
                <c:pt idx="29">
                  <c:v>2021.46</c:v>
                </c:pt>
                <c:pt idx="30">
                  <c:v>2021.54</c:v>
                </c:pt>
                <c:pt idx="31">
                  <c:v>2021.63</c:v>
                </c:pt>
                <c:pt idx="32">
                  <c:v>2021.71</c:v>
                </c:pt>
                <c:pt idx="33">
                  <c:v>2021.79</c:v>
                </c:pt>
                <c:pt idx="34">
                  <c:v>2021.88</c:v>
                </c:pt>
                <c:pt idx="35">
                  <c:v>2021.96</c:v>
                </c:pt>
              </c:numCache>
            </c:numRef>
          </c:xVal>
          <c:yVal>
            <c:numRef>
              <c:f>Sheet1!$E$4:$E$39</c:f>
              <c:numCache>
                <c:formatCode>General</c:formatCode>
                <c:ptCount val="36"/>
                <c:pt idx="0">
                  <c:v>873172.59</c:v>
                </c:pt>
                <c:pt idx="1">
                  <c:v>1062808.1499999999</c:v>
                </c:pt>
                <c:pt idx="2">
                  <c:v>950571.37</c:v>
                </c:pt>
                <c:pt idx="3">
                  <c:v>1022314.9</c:v>
                </c:pt>
                <c:pt idx="4">
                  <c:v>1036736.39</c:v>
                </c:pt>
                <c:pt idx="5">
                  <c:v>1141392.25</c:v>
                </c:pt>
                <c:pt idx="6">
                  <c:v>1194270.24</c:v>
                </c:pt>
                <c:pt idx="7">
                  <c:v>1111262.71</c:v>
                </c:pt>
                <c:pt idx="8">
                  <c:v>1170039.55</c:v>
                </c:pt>
                <c:pt idx="9">
                  <c:v>1187644.8700000001</c:v>
                </c:pt>
                <c:pt idx="10">
                  <c:v>1112063.7</c:v>
                </c:pt>
                <c:pt idx="11">
                  <c:v>1159115.8899999999</c:v>
                </c:pt>
                <c:pt idx="12">
                  <c:v>1182708.81</c:v>
                </c:pt>
                <c:pt idx="13">
                  <c:v>1079116.19</c:v>
                </c:pt>
                <c:pt idx="14">
                  <c:v>1074478.1299999999</c:v>
                </c:pt>
                <c:pt idx="15">
                  <c:v>637769.41</c:v>
                </c:pt>
                <c:pt idx="16">
                  <c:v>798668.04</c:v>
                </c:pt>
                <c:pt idx="17">
                  <c:v>872716.72</c:v>
                </c:pt>
                <c:pt idx="18">
                  <c:v>974092.68</c:v>
                </c:pt>
                <c:pt idx="19">
                  <c:v>1084868.77</c:v>
                </c:pt>
                <c:pt idx="20">
                  <c:v>1103760.6299999999</c:v>
                </c:pt>
                <c:pt idx="21">
                  <c:v>1153325.5900000001</c:v>
                </c:pt>
                <c:pt idx="22">
                  <c:v>1115873.5900000001</c:v>
                </c:pt>
                <c:pt idx="23">
                  <c:v>1046955.96</c:v>
                </c:pt>
                <c:pt idx="24">
                  <c:v>1098898.4099999999</c:v>
                </c:pt>
                <c:pt idx="25">
                  <c:v>1078404.6200000001</c:v>
                </c:pt>
                <c:pt idx="26">
                  <c:v>1169607.82</c:v>
                </c:pt>
                <c:pt idx="27">
                  <c:v>1178778.8</c:v>
                </c:pt>
                <c:pt idx="28">
                  <c:v>1228475.1399999999</c:v>
                </c:pt>
                <c:pt idx="29">
                  <c:v>1265876.8899999999</c:v>
                </c:pt>
                <c:pt idx="30">
                  <c:v>1384876.47</c:v>
                </c:pt>
                <c:pt idx="31">
                  <c:v>1494066.42</c:v>
                </c:pt>
                <c:pt idx="32">
                  <c:v>1397339.89</c:v>
                </c:pt>
                <c:pt idx="33">
                  <c:v>1368123.12</c:v>
                </c:pt>
                <c:pt idx="34">
                  <c:v>1162822.76</c:v>
                </c:pt>
                <c:pt idx="35">
                  <c:v>1112804.98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B09-42DF-A053-F82DDE360E77}"/>
            </c:ext>
          </c:extLst>
        </c:ser>
        <c:ser>
          <c:idx val="1"/>
          <c:order val="1"/>
          <c:tx>
            <c:v>Latinx</c:v>
          </c:tx>
          <c:xVal>
            <c:numRef>
              <c:f>Sheet1!$A$4:$A$39</c:f>
              <c:numCache>
                <c:formatCode>General</c:formatCode>
                <c:ptCount val="36"/>
                <c:pt idx="0">
                  <c:v>2019.04</c:v>
                </c:pt>
                <c:pt idx="1">
                  <c:v>2019.13</c:v>
                </c:pt>
                <c:pt idx="2">
                  <c:v>2019.21</c:v>
                </c:pt>
                <c:pt idx="3">
                  <c:v>2019.29</c:v>
                </c:pt>
                <c:pt idx="4">
                  <c:v>2019.38</c:v>
                </c:pt>
                <c:pt idx="5">
                  <c:v>2019.46</c:v>
                </c:pt>
                <c:pt idx="6">
                  <c:v>2019.54</c:v>
                </c:pt>
                <c:pt idx="7">
                  <c:v>2019.63</c:v>
                </c:pt>
                <c:pt idx="8">
                  <c:v>2019.71</c:v>
                </c:pt>
                <c:pt idx="9">
                  <c:v>2019.79</c:v>
                </c:pt>
                <c:pt idx="10">
                  <c:v>2019.88</c:v>
                </c:pt>
                <c:pt idx="11">
                  <c:v>2019.96</c:v>
                </c:pt>
                <c:pt idx="12">
                  <c:v>2020.04</c:v>
                </c:pt>
                <c:pt idx="13">
                  <c:v>2020.13</c:v>
                </c:pt>
                <c:pt idx="14">
                  <c:v>2020.21</c:v>
                </c:pt>
                <c:pt idx="15">
                  <c:v>2020.29</c:v>
                </c:pt>
                <c:pt idx="16">
                  <c:v>2020.38</c:v>
                </c:pt>
                <c:pt idx="17">
                  <c:v>2020.46</c:v>
                </c:pt>
                <c:pt idx="18">
                  <c:v>2020.54</c:v>
                </c:pt>
                <c:pt idx="19">
                  <c:v>2020.63</c:v>
                </c:pt>
                <c:pt idx="20">
                  <c:v>2020.71</c:v>
                </c:pt>
                <c:pt idx="21">
                  <c:v>2020.79</c:v>
                </c:pt>
                <c:pt idx="22">
                  <c:v>2020.88</c:v>
                </c:pt>
                <c:pt idx="23">
                  <c:v>2020.96</c:v>
                </c:pt>
                <c:pt idx="24">
                  <c:v>2021.04</c:v>
                </c:pt>
                <c:pt idx="25">
                  <c:v>2021.13</c:v>
                </c:pt>
                <c:pt idx="26">
                  <c:v>2021.21</c:v>
                </c:pt>
                <c:pt idx="27">
                  <c:v>2021.29</c:v>
                </c:pt>
                <c:pt idx="28">
                  <c:v>2021.38</c:v>
                </c:pt>
                <c:pt idx="29">
                  <c:v>2021.46</c:v>
                </c:pt>
                <c:pt idx="30">
                  <c:v>2021.54</c:v>
                </c:pt>
                <c:pt idx="31">
                  <c:v>2021.63</c:v>
                </c:pt>
                <c:pt idx="32">
                  <c:v>2021.71</c:v>
                </c:pt>
                <c:pt idx="33">
                  <c:v>2021.79</c:v>
                </c:pt>
                <c:pt idx="34">
                  <c:v>2021.88</c:v>
                </c:pt>
                <c:pt idx="35">
                  <c:v>2021.96</c:v>
                </c:pt>
              </c:numCache>
            </c:numRef>
          </c:xVal>
          <c:yVal>
            <c:numRef>
              <c:f>Sheet1!$F$4:$F$39</c:f>
              <c:numCache>
                <c:formatCode>General</c:formatCode>
                <c:ptCount val="36"/>
                <c:pt idx="0">
                  <c:v>1921045.83</c:v>
                </c:pt>
                <c:pt idx="1">
                  <c:v>1969646.2</c:v>
                </c:pt>
                <c:pt idx="2">
                  <c:v>1987199.47</c:v>
                </c:pt>
                <c:pt idx="3">
                  <c:v>1964030.21</c:v>
                </c:pt>
                <c:pt idx="4">
                  <c:v>1931229.27</c:v>
                </c:pt>
                <c:pt idx="5">
                  <c:v>1935453.16</c:v>
                </c:pt>
                <c:pt idx="6">
                  <c:v>1853296.53</c:v>
                </c:pt>
                <c:pt idx="7">
                  <c:v>1975721.09</c:v>
                </c:pt>
                <c:pt idx="8">
                  <c:v>2087739.99</c:v>
                </c:pt>
                <c:pt idx="9">
                  <c:v>2114172.0299999998</c:v>
                </c:pt>
                <c:pt idx="10">
                  <c:v>2184412.73</c:v>
                </c:pt>
                <c:pt idx="11">
                  <c:v>2032654.67</c:v>
                </c:pt>
                <c:pt idx="12">
                  <c:v>1948461.32</c:v>
                </c:pt>
                <c:pt idx="13">
                  <c:v>2070895.95</c:v>
                </c:pt>
                <c:pt idx="14">
                  <c:v>1936739.21</c:v>
                </c:pt>
                <c:pt idx="15">
                  <c:v>1412925.01</c:v>
                </c:pt>
                <c:pt idx="16">
                  <c:v>1668253.5</c:v>
                </c:pt>
                <c:pt idx="17">
                  <c:v>1855025.72</c:v>
                </c:pt>
                <c:pt idx="18">
                  <c:v>1851702.36</c:v>
                </c:pt>
                <c:pt idx="19">
                  <c:v>2009642.37</c:v>
                </c:pt>
                <c:pt idx="20">
                  <c:v>2093924.7</c:v>
                </c:pt>
                <c:pt idx="21">
                  <c:v>2130407.62</c:v>
                </c:pt>
                <c:pt idx="22">
                  <c:v>2169500.4</c:v>
                </c:pt>
                <c:pt idx="23">
                  <c:v>2004636.95</c:v>
                </c:pt>
                <c:pt idx="24">
                  <c:v>1869782.57</c:v>
                </c:pt>
                <c:pt idx="25">
                  <c:v>1814358.2</c:v>
                </c:pt>
                <c:pt idx="26">
                  <c:v>2118806.7599999998</c:v>
                </c:pt>
                <c:pt idx="27">
                  <c:v>2076566.03</c:v>
                </c:pt>
                <c:pt idx="28">
                  <c:v>2101979.29</c:v>
                </c:pt>
                <c:pt idx="29">
                  <c:v>2194722.0499999998</c:v>
                </c:pt>
                <c:pt idx="30">
                  <c:v>2297160.2000000002</c:v>
                </c:pt>
                <c:pt idx="31">
                  <c:v>2384180.27</c:v>
                </c:pt>
                <c:pt idx="32">
                  <c:v>2419065.63</c:v>
                </c:pt>
                <c:pt idx="33">
                  <c:v>2395756.84</c:v>
                </c:pt>
                <c:pt idx="34">
                  <c:v>2434089.4900000002</c:v>
                </c:pt>
                <c:pt idx="35">
                  <c:v>2334640.41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B09-42DF-A053-F82DDE360E77}"/>
            </c:ext>
          </c:extLst>
        </c:ser>
        <c:ser>
          <c:idx val="2"/>
          <c:order val="2"/>
          <c:tx>
            <c:v>Asian</c:v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</c:spPr>
          </c:marker>
          <c:xVal>
            <c:numRef>
              <c:f>Sheet1!$A$4:$A$39</c:f>
              <c:numCache>
                <c:formatCode>General</c:formatCode>
                <c:ptCount val="36"/>
                <c:pt idx="0">
                  <c:v>2019.04</c:v>
                </c:pt>
                <c:pt idx="1">
                  <c:v>2019.13</c:v>
                </c:pt>
                <c:pt idx="2">
                  <c:v>2019.21</c:v>
                </c:pt>
                <c:pt idx="3">
                  <c:v>2019.29</c:v>
                </c:pt>
                <c:pt idx="4">
                  <c:v>2019.38</c:v>
                </c:pt>
                <c:pt idx="5">
                  <c:v>2019.46</c:v>
                </c:pt>
                <c:pt idx="6">
                  <c:v>2019.54</c:v>
                </c:pt>
                <c:pt idx="7">
                  <c:v>2019.63</c:v>
                </c:pt>
                <c:pt idx="8">
                  <c:v>2019.71</c:v>
                </c:pt>
                <c:pt idx="9">
                  <c:v>2019.79</c:v>
                </c:pt>
                <c:pt idx="10">
                  <c:v>2019.88</c:v>
                </c:pt>
                <c:pt idx="11">
                  <c:v>2019.96</c:v>
                </c:pt>
                <c:pt idx="12">
                  <c:v>2020.04</c:v>
                </c:pt>
                <c:pt idx="13">
                  <c:v>2020.13</c:v>
                </c:pt>
                <c:pt idx="14">
                  <c:v>2020.21</c:v>
                </c:pt>
                <c:pt idx="15">
                  <c:v>2020.29</c:v>
                </c:pt>
                <c:pt idx="16">
                  <c:v>2020.38</c:v>
                </c:pt>
                <c:pt idx="17">
                  <c:v>2020.46</c:v>
                </c:pt>
                <c:pt idx="18">
                  <c:v>2020.54</c:v>
                </c:pt>
                <c:pt idx="19">
                  <c:v>2020.63</c:v>
                </c:pt>
                <c:pt idx="20">
                  <c:v>2020.71</c:v>
                </c:pt>
                <c:pt idx="21">
                  <c:v>2020.79</c:v>
                </c:pt>
                <c:pt idx="22">
                  <c:v>2020.88</c:v>
                </c:pt>
                <c:pt idx="23">
                  <c:v>2020.96</c:v>
                </c:pt>
                <c:pt idx="24">
                  <c:v>2021.04</c:v>
                </c:pt>
                <c:pt idx="25">
                  <c:v>2021.13</c:v>
                </c:pt>
                <c:pt idx="26">
                  <c:v>2021.21</c:v>
                </c:pt>
                <c:pt idx="27">
                  <c:v>2021.29</c:v>
                </c:pt>
                <c:pt idx="28">
                  <c:v>2021.38</c:v>
                </c:pt>
                <c:pt idx="29">
                  <c:v>2021.46</c:v>
                </c:pt>
                <c:pt idx="30">
                  <c:v>2021.54</c:v>
                </c:pt>
                <c:pt idx="31">
                  <c:v>2021.63</c:v>
                </c:pt>
                <c:pt idx="32">
                  <c:v>2021.71</c:v>
                </c:pt>
                <c:pt idx="33">
                  <c:v>2021.79</c:v>
                </c:pt>
                <c:pt idx="34">
                  <c:v>2021.88</c:v>
                </c:pt>
                <c:pt idx="35">
                  <c:v>2021.96</c:v>
                </c:pt>
              </c:numCache>
            </c:numRef>
          </c:xVal>
          <c:yVal>
            <c:numRef>
              <c:f>Sheet1!$G$4:$G$39</c:f>
              <c:numCache>
                <c:formatCode>General</c:formatCode>
                <c:ptCount val="36"/>
                <c:pt idx="0">
                  <c:v>886348</c:v>
                </c:pt>
                <c:pt idx="1">
                  <c:v>894818.74</c:v>
                </c:pt>
                <c:pt idx="2">
                  <c:v>901754.7</c:v>
                </c:pt>
                <c:pt idx="3">
                  <c:v>1028263.48</c:v>
                </c:pt>
                <c:pt idx="4">
                  <c:v>927198.01</c:v>
                </c:pt>
                <c:pt idx="5">
                  <c:v>923509.28</c:v>
                </c:pt>
                <c:pt idx="6">
                  <c:v>848909.51</c:v>
                </c:pt>
                <c:pt idx="7">
                  <c:v>889860.75</c:v>
                </c:pt>
                <c:pt idx="8">
                  <c:v>845554.11</c:v>
                </c:pt>
                <c:pt idx="9">
                  <c:v>800035.52</c:v>
                </c:pt>
                <c:pt idx="10">
                  <c:v>825448.99</c:v>
                </c:pt>
                <c:pt idx="11">
                  <c:v>890957.84</c:v>
                </c:pt>
                <c:pt idx="12">
                  <c:v>790093.23</c:v>
                </c:pt>
                <c:pt idx="13">
                  <c:v>888527.85</c:v>
                </c:pt>
                <c:pt idx="14">
                  <c:v>936072.4</c:v>
                </c:pt>
                <c:pt idx="15">
                  <c:v>657895.54</c:v>
                </c:pt>
                <c:pt idx="16">
                  <c:v>700392.64</c:v>
                </c:pt>
                <c:pt idx="17">
                  <c:v>798810.54</c:v>
                </c:pt>
                <c:pt idx="18">
                  <c:v>809921.67</c:v>
                </c:pt>
                <c:pt idx="19">
                  <c:v>794432.95</c:v>
                </c:pt>
                <c:pt idx="20">
                  <c:v>741248.88</c:v>
                </c:pt>
                <c:pt idx="21">
                  <c:v>758204.51</c:v>
                </c:pt>
                <c:pt idx="22">
                  <c:v>692401.77</c:v>
                </c:pt>
                <c:pt idx="23">
                  <c:v>713484.85</c:v>
                </c:pt>
                <c:pt idx="24">
                  <c:v>731992.15</c:v>
                </c:pt>
                <c:pt idx="25">
                  <c:v>813923.27</c:v>
                </c:pt>
                <c:pt idx="26">
                  <c:v>876508.3</c:v>
                </c:pt>
                <c:pt idx="27">
                  <c:v>884249.21</c:v>
                </c:pt>
                <c:pt idx="28">
                  <c:v>887914.93</c:v>
                </c:pt>
                <c:pt idx="29">
                  <c:v>888505.69</c:v>
                </c:pt>
                <c:pt idx="30">
                  <c:v>981304.81</c:v>
                </c:pt>
                <c:pt idx="31">
                  <c:v>870745.11</c:v>
                </c:pt>
                <c:pt idx="32">
                  <c:v>899565.05</c:v>
                </c:pt>
                <c:pt idx="33">
                  <c:v>947985.17</c:v>
                </c:pt>
                <c:pt idx="34">
                  <c:v>939407.31</c:v>
                </c:pt>
                <c:pt idx="35">
                  <c:v>850476.48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B09-42DF-A053-F82DDE360E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9990432"/>
        <c:axId val="849990992"/>
      </c:scatterChart>
      <c:valAx>
        <c:axId val="849990432"/>
        <c:scaling>
          <c:orientation val="minMax"/>
          <c:max val="2022"/>
          <c:min val="2019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992"/>
        <c:crosses val="autoZero"/>
        <c:crossBetween val="midCat"/>
        <c:majorUnit val="0.25"/>
      </c:valAx>
      <c:valAx>
        <c:axId val="849990992"/>
        <c:scaling>
          <c:orientation val="minMax"/>
          <c:max val="300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432"/>
        <c:crosses val="autoZero"/>
        <c:crossBetween val="midCat"/>
        <c:majorUnit val="1000000"/>
        <c:minorUnit val="1000000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b"/>
      <c:overlay val="0"/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Figure 4: Total Business Quarterly Closure Rate, 2015Q2 to 2020Q3</a:t>
            </a:r>
          </a:p>
        </c:rich>
      </c:tx>
      <c:layout>
        <c:manualLayout>
          <c:xMode val="edge"/>
          <c:yMode val="edge"/>
          <c:x val="0.18713889642870993"/>
          <c:y val="6.063158055549985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2468960557195854E-2"/>
          <c:y val="1.1100671657871109E-2"/>
          <c:w val="0.91702361564269741"/>
          <c:h val="0.87322286609459732"/>
        </c:manualLayout>
      </c:layout>
      <c:scatterChart>
        <c:scatterStyle val="lineMarker"/>
        <c:varyColors val="0"/>
        <c:ser>
          <c:idx val="0"/>
          <c:order val="0"/>
          <c:tx>
            <c:v>Total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appt1!$N$4:$N$25</c:f>
              <c:numCache>
                <c:formatCode>0.00</c:formatCode>
                <c:ptCount val="22"/>
                <c:pt idx="0">
                  <c:v>2015.25</c:v>
                </c:pt>
                <c:pt idx="1">
                  <c:v>2015.5</c:v>
                </c:pt>
                <c:pt idx="2">
                  <c:v>2015.75</c:v>
                </c:pt>
                <c:pt idx="3">
                  <c:v>2016</c:v>
                </c:pt>
                <c:pt idx="4">
                  <c:v>2016.25</c:v>
                </c:pt>
                <c:pt idx="5">
                  <c:v>2016.5</c:v>
                </c:pt>
                <c:pt idx="6">
                  <c:v>2016.75</c:v>
                </c:pt>
                <c:pt idx="7">
                  <c:v>2017</c:v>
                </c:pt>
                <c:pt idx="8">
                  <c:v>2017.25</c:v>
                </c:pt>
                <c:pt idx="9">
                  <c:v>2017.5</c:v>
                </c:pt>
                <c:pt idx="10">
                  <c:v>2017.75</c:v>
                </c:pt>
                <c:pt idx="11">
                  <c:v>2018</c:v>
                </c:pt>
                <c:pt idx="12">
                  <c:v>2018.25</c:v>
                </c:pt>
                <c:pt idx="13">
                  <c:v>2018.5</c:v>
                </c:pt>
                <c:pt idx="14">
                  <c:v>2018.75</c:v>
                </c:pt>
                <c:pt idx="15">
                  <c:v>2019</c:v>
                </c:pt>
                <c:pt idx="16">
                  <c:v>2019.25</c:v>
                </c:pt>
                <c:pt idx="17">
                  <c:v>2019.5</c:v>
                </c:pt>
                <c:pt idx="18">
                  <c:v>2019.75</c:v>
                </c:pt>
                <c:pt idx="19">
                  <c:v>2020</c:v>
                </c:pt>
                <c:pt idx="20">
                  <c:v>2020.25</c:v>
                </c:pt>
                <c:pt idx="21">
                  <c:v>2020.5</c:v>
                </c:pt>
              </c:numCache>
            </c:numRef>
          </c:xVal>
          <c:yVal>
            <c:numRef>
              <c:f>appt1!$B$4:$B$25</c:f>
              <c:numCache>
                <c:formatCode>0.0%</c:formatCode>
                <c:ptCount val="22"/>
                <c:pt idx="0">
                  <c:v>3.5260442878711599E-2</c:v>
                </c:pt>
                <c:pt idx="1">
                  <c:v>3.9032612888019E-2</c:v>
                </c:pt>
                <c:pt idx="2">
                  <c:v>4.45753447934071E-2</c:v>
                </c:pt>
                <c:pt idx="3">
                  <c:v>5.0229652240892299E-2</c:v>
                </c:pt>
                <c:pt idx="4">
                  <c:v>3.5468859048352598E-2</c:v>
                </c:pt>
                <c:pt idx="5">
                  <c:v>3.7862335124289201E-2</c:v>
                </c:pt>
                <c:pt idx="6">
                  <c:v>4.4703659895037801E-2</c:v>
                </c:pt>
                <c:pt idx="7">
                  <c:v>4.8118397154204198E-2</c:v>
                </c:pt>
                <c:pt idx="8">
                  <c:v>3.5312619418560197E-2</c:v>
                </c:pt>
                <c:pt idx="9">
                  <c:v>4.0043258324882897E-2</c:v>
                </c:pt>
                <c:pt idx="10">
                  <c:v>4.67796983056833E-2</c:v>
                </c:pt>
                <c:pt idx="11">
                  <c:v>5.4198355436584099E-2</c:v>
                </c:pt>
                <c:pt idx="12">
                  <c:v>4.2259326139877998E-2</c:v>
                </c:pt>
                <c:pt idx="13">
                  <c:v>3.9504160846257602E-2</c:v>
                </c:pt>
                <c:pt idx="14">
                  <c:v>4.45946386787388E-2</c:v>
                </c:pt>
                <c:pt idx="15">
                  <c:v>4.76473895774513E-2</c:v>
                </c:pt>
                <c:pt idx="16">
                  <c:v>3.6501790550980698E-2</c:v>
                </c:pt>
                <c:pt idx="17">
                  <c:v>4.0821460286286602E-2</c:v>
                </c:pt>
                <c:pt idx="18">
                  <c:v>5.9940480814623998E-2</c:v>
                </c:pt>
                <c:pt idx="19">
                  <c:v>6.5050981446296896E-2</c:v>
                </c:pt>
                <c:pt idx="20">
                  <c:v>6.7302283543695704E-2</c:v>
                </c:pt>
                <c:pt idx="21">
                  <c:v>2.90252769796213E-2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2C8-4A28-A35E-D813ABBD3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9507056"/>
        <c:axId val="1409499568"/>
      </c:scatterChart>
      <c:valAx>
        <c:axId val="1409507056"/>
        <c:scaling>
          <c:orientation val="minMax"/>
          <c:max val="2021"/>
          <c:min val="201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9499568"/>
        <c:crosses val="autoZero"/>
        <c:crossBetween val="midCat"/>
      </c:valAx>
      <c:valAx>
        <c:axId val="140949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9507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Figure 5: Quarterly</a:t>
            </a:r>
            <a:r>
              <a:rPr lang="en-US" sz="1600" b="1" baseline="0"/>
              <a:t> </a:t>
            </a:r>
            <a:r>
              <a:rPr lang="en-US" sz="1600" b="1"/>
              <a:t>Closure Rates by Taxable Sales Size, 2015Q2 to 2020Q3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2468960557195854E-2"/>
          <c:y val="1.1100671657871109E-2"/>
          <c:w val="0.91702361564269741"/>
          <c:h val="0.87322286609459732"/>
        </c:manualLayout>
      </c:layout>
      <c:scatterChart>
        <c:scatterStyle val="lineMarker"/>
        <c:varyColors val="0"/>
        <c:ser>
          <c:idx val="1"/>
          <c:order val="0"/>
          <c:tx>
            <c:strRef>
              <c:f>appt1!$C$3</c:f>
              <c:strCache>
                <c:ptCount val="1"/>
                <c:pt idx="0">
                  <c:v>Taxable Sales: 1 - 50k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appt1!$N$4:$N$25</c:f>
              <c:numCache>
                <c:formatCode>0.00</c:formatCode>
                <c:ptCount val="22"/>
                <c:pt idx="0">
                  <c:v>2015.25</c:v>
                </c:pt>
                <c:pt idx="1">
                  <c:v>2015.5</c:v>
                </c:pt>
                <c:pt idx="2">
                  <c:v>2015.75</c:v>
                </c:pt>
                <c:pt idx="3">
                  <c:v>2016</c:v>
                </c:pt>
                <c:pt idx="4">
                  <c:v>2016.25</c:v>
                </c:pt>
                <c:pt idx="5">
                  <c:v>2016.5</c:v>
                </c:pt>
                <c:pt idx="6">
                  <c:v>2016.75</c:v>
                </c:pt>
                <c:pt idx="7">
                  <c:v>2017</c:v>
                </c:pt>
                <c:pt idx="8">
                  <c:v>2017.25</c:v>
                </c:pt>
                <c:pt idx="9">
                  <c:v>2017.5</c:v>
                </c:pt>
                <c:pt idx="10">
                  <c:v>2017.75</c:v>
                </c:pt>
                <c:pt idx="11">
                  <c:v>2018</c:v>
                </c:pt>
                <c:pt idx="12">
                  <c:v>2018.25</c:v>
                </c:pt>
                <c:pt idx="13">
                  <c:v>2018.5</c:v>
                </c:pt>
                <c:pt idx="14">
                  <c:v>2018.75</c:v>
                </c:pt>
                <c:pt idx="15">
                  <c:v>2019</c:v>
                </c:pt>
                <c:pt idx="16">
                  <c:v>2019.25</c:v>
                </c:pt>
                <c:pt idx="17">
                  <c:v>2019.5</c:v>
                </c:pt>
                <c:pt idx="18">
                  <c:v>2019.75</c:v>
                </c:pt>
                <c:pt idx="19">
                  <c:v>2020</c:v>
                </c:pt>
                <c:pt idx="20">
                  <c:v>2020.25</c:v>
                </c:pt>
                <c:pt idx="21">
                  <c:v>2020.5</c:v>
                </c:pt>
              </c:numCache>
            </c:numRef>
          </c:xVal>
          <c:yVal>
            <c:numRef>
              <c:f>appt1!$C$4:$C$25</c:f>
              <c:numCache>
                <c:formatCode>0.0%</c:formatCode>
                <c:ptCount val="22"/>
                <c:pt idx="0">
                  <c:v>6.4875756722511599E-2</c:v>
                </c:pt>
                <c:pt idx="1">
                  <c:v>7.4000124235728396E-2</c:v>
                </c:pt>
                <c:pt idx="2">
                  <c:v>7.8844183828464406E-2</c:v>
                </c:pt>
                <c:pt idx="3">
                  <c:v>9.2496185261646102E-2</c:v>
                </c:pt>
                <c:pt idx="4">
                  <c:v>6.7075981341150795E-2</c:v>
                </c:pt>
                <c:pt idx="5">
                  <c:v>7.3589480555814601E-2</c:v>
                </c:pt>
                <c:pt idx="6">
                  <c:v>8.1434037597737402E-2</c:v>
                </c:pt>
                <c:pt idx="7">
                  <c:v>9.1553993742306994E-2</c:v>
                </c:pt>
                <c:pt idx="8">
                  <c:v>6.7702659712916793E-2</c:v>
                </c:pt>
                <c:pt idx="9">
                  <c:v>7.9596165103981695E-2</c:v>
                </c:pt>
                <c:pt idx="10">
                  <c:v>8.6734501956063803E-2</c:v>
                </c:pt>
                <c:pt idx="11">
                  <c:v>0.10528307241167199</c:v>
                </c:pt>
                <c:pt idx="12">
                  <c:v>8.5509061729361499E-2</c:v>
                </c:pt>
                <c:pt idx="13">
                  <c:v>7.7528776509952796E-2</c:v>
                </c:pt>
                <c:pt idx="14">
                  <c:v>8.2533070306319595E-2</c:v>
                </c:pt>
                <c:pt idx="15">
                  <c:v>9.1151808011694702E-2</c:v>
                </c:pt>
                <c:pt idx="16">
                  <c:v>7.1618806802283996E-2</c:v>
                </c:pt>
                <c:pt idx="17">
                  <c:v>8.0696582938735398E-2</c:v>
                </c:pt>
                <c:pt idx="18">
                  <c:v>0.11340643426088701</c:v>
                </c:pt>
                <c:pt idx="19">
                  <c:v>0.13581860848879601</c:v>
                </c:pt>
                <c:pt idx="20">
                  <c:v>0.13155572870713</c:v>
                </c:pt>
                <c:pt idx="21">
                  <c:v>6.00078329620835E-2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2AA-4743-8E7B-7CFEF4B4878F}"/>
            </c:ext>
          </c:extLst>
        </c:ser>
        <c:ser>
          <c:idx val="0"/>
          <c:order val="1"/>
          <c:tx>
            <c:strRef>
              <c:f>appt1!$D$3</c:f>
              <c:strCache>
                <c:ptCount val="1"/>
                <c:pt idx="0">
                  <c:v>Taxable Sales: 50k - 100k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appt1!$N$4:$N$25</c:f>
              <c:numCache>
                <c:formatCode>0.00</c:formatCode>
                <c:ptCount val="22"/>
                <c:pt idx="0">
                  <c:v>2015.25</c:v>
                </c:pt>
                <c:pt idx="1">
                  <c:v>2015.5</c:v>
                </c:pt>
                <c:pt idx="2">
                  <c:v>2015.75</c:v>
                </c:pt>
                <c:pt idx="3">
                  <c:v>2016</c:v>
                </c:pt>
                <c:pt idx="4">
                  <c:v>2016.25</c:v>
                </c:pt>
                <c:pt idx="5">
                  <c:v>2016.5</c:v>
                </c:pt>
                <c:pt idx="6">
                  <c:v>2016.75</c:v>
                </c:pt>
                <c:pt idx="7">
                  <c:v>2017</c:v>
                </c:pt>
                <c:pt idx="8">
                  <c:v>2017.25</c:v>
                </c:pt>
                <c:pt idx="9">
                  <c:v>2017.5</c:v>
                </c:pt>
                <c:pt idx="10">
                  <c:v>2017.75</c:v>
                </c:pt>
                <c:pt idx="11">
                  <c:v>2018</c:v>
                </c:pt>
                <c:pt idx="12">
                  <c:v>2018.25</c:v>
                </c:pt>
                <c:pt idx="13">
                  <c:v>2018.5</c:v>
                </c:pt>
                <c:pt idx="14">
                  <c:v>2018.75</c:v>
                </c:pt>
                <c:pt idx="15">
                  <c:v>2019</c:v>
                </c:pt>
                <c:pt idx="16">
                  <c:v>2019.25</c:v>
                </c:pt>
                <c:pt idx="17">
                  <c:v>2019.5</c:v>
                </c:pt>
                <c:pt idx="18">
                  <c:v>2019.75</c:v>
                </c:pt>
                <c:pt idx="19">
                  <c:v>2020</c:v>
                </c:pt>
                <c:pt idx="20">
                  <c:v>2020.25</c:v>
                </c:pt>
                <c:pt idx="21">
                  <c:v>2020.5</c:v>
                </c:pt>
              </c:numCache>
            </c:numRef>
          </c:xVal>
          <c:yVal>
            <c:numRef>
              <c:f>appt1!$D$4:$D$25</c:f>
              <c:numCache>
                <c:formatCode>0.0%</c:formatCode>
                <c:ptCount val="22"/>
                <c:pt idx="0">
                  <c:v>2.98267702861112E-2</c:v>
                </c:pt>
                <c:pt idx="1">
                  <c:v>3.3277288905386802E-2</c:v>
                </c:pt>
                <c:pt idx="2">
                  <c:v>5.3033234446880698E-2</c:v>
                </c:pt>
                <c:pt idx="3">
                  <c:v>4.3258625253683902E-2</c:v>
                </c:pt>
                <c:pt idx="4">
                  <c:v>3.07421451787648E-2</c:v>
                </c:pt>
                <c:pt idx="5">
                  <c:v>3.1653953318412198E-2</c:v>
                </c:pt>
                <c:pt idx="6">
                  <c:v>5.2787237856246602E-2</c:v>
                </c:pt>
                <c:pt idx="7">
                  <c:v>4.1697264549293102E-2</c:v>
                </c:pt>
                <c:pt idx="8">
                  <c:v>3.0711926347599901E-2</c:v>
                </c:pt>
                <c:pt idx="9">
                  <c:v>3.3447502066847698E-2</c:v>
                </c:pt>
                <c:pt idx="10">
                  <c:v>5.6686820951189501E-2</c:v>
                </c:pt>
                <c:pt idx="11">
                  <c:v>4.8761277387942101E-2</c:v>
                </c:pt>
                <c:pt idx="12">
                  <c:v>3.59456276376484E-2</c:v>
                </c:pt>
                <c:pt idx="13">
                  <c:v>3.7627487870086102E-2</c:v>
                </c:pt>
                <c:pt idx="14">
                  <c:v>5.2747946936196999E-2</c:v>
                </c:pt>
                <c:pt idx="15">
                  <c:v>4.3274152870377301E-2</c:v>
                </c:pt>
                <c:pt idx="16">
                  <c:v>3.3692688024058899E-2</c:v>
                </c:pt>
                <c:pt idx="17">
                  <c:v>3.9717041800642998E-2</c:v>
                </c:pt>
                <c:pt idx="18">
                  <c:v>7.0427523399949399E-2</c:v>
                </c:pt>
                <c:pt idx="19">
                  <c:v>6.0260456727581298E-2</c:v>
                </c:pt>
                <c:pt idx="20">
                  <c:v>6.98673232115989E-2</c:v>
                </c:pt>
                <c:pt idx="21">
                  <c:v>2.9094827586206799E-2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2AA-4743-8E7B-7CFEF4B4878F}"/>
            </c:ext>
          </c:extLst>
        </c:ser>
        <c:ser>
          <c:idx val="2"/>
          <c:order val="2"/>
          <c:tx>
            <c:strRef>
              <c:f>appt1!$E$3</c:f>
              <c:strCache>
                <c:ptCount val="1"/>
                <c:pt idx="0">
                  <c:v>Taxable Sales: 100k - 500k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appt1!$N$4:$N$25</c:f>
              <c:numCache>
                <c:formatCode>0.00</c:formatCode>
                <c:ptCount val="22"/>
                <c:pt idx="0">
                  <c:v>2015.25</c:v>
                </c:pt>
                <c:pt idx="1">
                  <c:v>2015.5</c:v>
                </c:pt>
                <c:pt idx="2">
                  <c:v>2015.75</c:v>
                </c:pt>
                <c:pt idx="3">
                  <c:v>2016</c:v>
                </c:pt>
                <c:pt idx="4">
                  <c:v>2016.25</c:v>
                </c:pt>
                <c:pt idx="5">
                  <c:v>2016.5</c:v>
                </c:pt>
                <c:pt idx="6">
                  <c:v>2016.75</c:v>
                </c:pt>
                <c:pt idx="7">
                  <c:v>2017</c:v>
                </c:pt>
                <c:pt idx="8">
                  <c:v>2017.25</c:v>
                </c:pt>
                <c:pt idx="9">
                  <c:v>2017.5</c:v>
                </c:pt>
                <c:pt idx="10">
                  <c:v>2017.75</c:v>
                </c:pt>
                <c:pt idx="11">
                  <c:v>2018</c:v>
                </c:pt>
                <c:pt idx="12">
                  <c:v>2018.25</c:v>
                </c:pt>
                <c:pt idx="13">
                  <c:v>2018.5</c:v>
                </c:pt>
                <c:pt idx="14">
                  <c:v>2018.75</c:v>
                </c:pt>
                <c:pt idx="15">
                  <c:v>2019</c:v>
                </c:pt>
                <c:pt idx="16">
                  <c:v>2019.25</c:v>
                </c:pt>
                <c:pt idx="17">
                  <c:v>2019.5</c:v>
                </c:pt>
                <c:pt idx="18">
                  <c:v>2019.75</c:v>
                </c:pt>
                <c:pt idx="19">
                  <c:v>2020</c:v>
                </c:pt>
                <c:pt idx="20">
                  <c:v>2020.25</c:v>
                </c:pt>
                <c:pt idx="21">
                  <c:v>2020.5</c:v>
                </c:pt>
              </c:numCache>
            </c:numRef>
          </c:xVal>
          <c:yVal>
            <c:numRef>
              <c:f>appt1!$E$4:$E$25</c:f>
              <c:numCache>
                <c:formatCode>0.0%</c:formatCode>
                <c:ptCount val="22"/>
                <c:pt idx="0">
                  <c:v>2.30927563747098E-2</c:v>
                </c:pt>
                <c:pt idx="1">
                  <c:v>2.4982885223148499E-2</c:v>
                </c:pt>
                <c:pt idx="2">
                  <c:v>3.0842296410113101E-2</c:v>
                </c:pt>
                <c:pt idx="3">
                  <c:v>3.4526746269216702E-2</c:v>
                </c:pt>
                <c:pt idx="4">
                  <c:v>2.4143605939821702E-2</c:v>
                </c:pt>
                <c:pt idx="5">
                  <c:v>2.50847393256933E-2</c:v>
                </c:pt>
                <c:pt idx="6">
                  <c:v>3.1073685796904799E-2</c:v>
                </c:pt>
                <c:pt idx="7">
                  <c:v>3.2553098438896297E-2</c:v>
                </c:pt>
                <c:pt idx="8">
                  <c:v>2.4070295657530001E-2</c:v>
                </c:pt>
                <c:pt idx="9">
                  <c:v>2.64403193228816E-2</c:v>
                </c:pt>
                <c:pt idx="10">
                  <c:v>3.1960893106549003E-2</c:v>
                </c:pt>
                <c:pt idx="11">
                  <c:v>3.6149813168032903E-2</c:v>
                </c:pt>
                <c:pt idx="12">
                  <c:v>2.7458161556615301E-2</c:v>
                </c:pt>
                <c:pt idx="13">
                  <c:v>2.69421406487706E-2</c:v>
                </c:pt>
                <c:pt idx="14">
                  <c:v>3.3359344518142799E-2</c:v>
                </c:pt>
                <c:pt idx="15">
                  <c:v>3.4306180440445103E-2</c:v>
                </c:pt>
                <c:pt idx="16">
                  <c:v>2.6025465347723001E-2</c:v>
                </c:pt>
                <c:pt idx="17">
                  <c:v>2.90892369823165E-2</c:v>
                </c:pt>
                <c:pt idx="18">
                  <c:v>4.5785598992165603E-2</c:v>
                </c:pt>
                <c:pt idx="19">
                  <c:v>4.3354984013352298E-2</c:v>
                </c:pt>
                <c:pt idx="20">
                  <c:v>4.8517298187808797E-2</c:v>
                </c:pt>
                <c:pt idx="21">
                  <c:v>2.0060020432487599E-2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2AA-4743-8E7B-7CFEF4B4878F}"/>
            </c:ext>
          </c:extLst>
        </c:ser>
        <c:ser>
          <c:idx val="3"/>
          <c:order val="3"/>
          <c:tx>
            <c:strRef>
              <c:f>appt1!$F$3</c:f>
              <c:strCache>
                <c:ptCount val="1"/>
                <c:pt idx="0">
                  <c:v>Taxable Sales: 500k - 1M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appt1!$N$4:$N$25</c:f>
              <c:numCache>
                <c:formatCode>0.00</c:formatCode>
                <c:ptCount val="22"/>
                <c:pt idx="0">
                  <c:v>2015.25</c:v>
                </c:pt>
                <c:pt idx="1">
                  <c:v>2015.5</c:v>
                </c:pt>
                <c:pt idx="2">
                  <c:v>2015.75</c:v>
                </c:pt>
                <c:pt idx="3">
                  <c:v>2016</c:v>
                </c:pt>
                <c:pt idx="4">
                  <c:v>2016.25</c:v>
                </c:pt>
                <c:pt idx="5">
                  <c:v>2016.5</c:v>
                </c:pt>
                <c:pt idx="6">
                  <c:v>2016.75</c:v>
                </c:pt>
                <c:pt idx="7">
                  <c:v>2017</c:v>
                </c:pt>
                <c:pt idx="8">
                  <c:v>2017.25</c:v>
                </c:pt>
                <c:pt idx="9">
                  <c:v>2017.5</c:v>
                </c:pt>
                <c:pt idx="10">
                  <c:v>2017.75</c:v>
                </c:pt>
                <c:pt idx="11">
                  <c:v>2018</c:v>
                </c:pt>
                <c:pt idx="12">
                  <c:v>2018.25</c:v>
                </c:pt>
                <c:pt idx="13">
                  <c:v>2018.5</c:v>
                </c:pt>
                <c:pt idx="14">
                  <c:v>2018.75</c:v>
                </c:pt>
                <c:pt idx="15">
                  <c:v>2019</c:v>
                </c:pt>
                <c:pt idx="16">
                  <c:v>2019.25</c:v>
                </c:pt>
                <c:pt idx="17">
                  <c:v>2019.5</c:v>
                </c:pt>
                <c:pt idx="18">
                  <c:v>2019.75</c:v>
                </c:pt>
                <c:pt idx="19">
                  <c:v>2020</c:v>
                </c:pt>
                <c:pt idx="20">
                  <c:v>2020.25</c:v>
                </c:pt>
                <c:pt idx="21">
                  <c:v>2020.5</c:v>
                </c:pt>
              </c:numCache>
            </c:numRef>
          </c:xVal>
          <c:yVal>
            <c:numRef>
              <c:f>appt1!$F$4:$F$25</c:f>
              <c:numCache>
                <c:formatCode>0.0%</c:formatCode>
                <c:ptCount val="22"/>
                <c:pt idx="0">
                  <c:v>1.6518948205294301E-2</c:v>
                </c:pt>
                <c:pt idx="1">
                  <c:v>1.6524830962928401E-2</c:v>
                </c:pt>
                <c:pt idx="2">
                  <c:v>1.49739395859129E-2</c:v>
                </c:pt>
                <c:pt idx="3">
                  <c:v>2.2469353508347702E-2</c:v>
                </c:pt>
                <c:pt idx="4">
                  <c:v>1.48652482269503E-2</c:v>
                </c:pt>
                <c:pt idx="5">
                  <c:v>1.7821116341627401E-2</c:v>
                </c:pt>
                <c:pt idx="6">
                  <c:v>1.6123633117607599E-2</c:v>
                </c:pt>
                <c:pt idx="7">
                  <c:v>2.2464431317081202E-2</c:v>
                </c:pt>
                <c:pt idx="8">
                  <c:v>1.66268805862432E-2</c:v>
                </c:pt>
                <c:pt idx="9">
                  <c:v>1.6852076219848001E-2</c:v>
                </c:pt>
                <c:pt idx="10">
                  <c:v>1.5781412395383099E-2</c:v>
                </c:pt>
                <c:pt idx="11">
                  <c:v>2.3841961852860999E-2</c:v>
                </c:pt>
                <c:pt idx="12">
                  <c:v>1.76528545623734E-2</c:v>
                </c:pt>
                <c:pt idx="13">
                  <c:v>1.7658119192304499E-2</c:v>
                </c:pt>
                <c:pt idx="14">
                  <c:v>1.7806248473168401E-2</c:v>
                </c:pt>
                <c:pt idx="15">
                  <c:v>2.2892932347065399E-2</c:v>
                </c:pt>
                <c:pt idx="16">
                  <c:v>1.5990026559705099E-2</c:v>
                </c:pt>
                <c:pt idx="17">
                  <c:v>1.84640085630184E-2</c:v>
                </c:pt>
                <c:pt idx="18">
                  <c:v>2.23453321316863E-2</c:v>
                </c:pt>
                <c:pt idx="19">
                  <c:v>2.7422060115545301E-2</c:v>
                </c:pt>
                <c:pt idx="20">
                  <c:v>3.3664115945163997E-2</c:v>
                </c:pt>
                <c:pt idx="21">
                  <c:v>1.3059963488274101E-2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2AA-4743-8E7B-7CFEF4B4878F}"/>
            </c:ext>
          </c:extLst>
        </c:ser>
        <c:ser>
          <c:idx val="4"/>
          <c:order val="4"/>
          <c:tx>
            <c:strRef>
              <c:f>appt1!$G$3</c:f>
              <c:strCache>
                <c:ptCount val="1"/>
                <c:pt idx="0">
                  <c:v>Taxable Sales: 1M - 10M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appt1!$N$4:$N$25</c:f>
              <c:numCache>
                <c:formatCode>0.00</c:formatCode>
                <c:ptCount val="22"/>
                <c:pt idx="0">
                  <c:v>2015.25</c:v>
                </c:pt>
                <c:pt idx="1">
                  <c:v>2015.5</c:v>
                </c:pt>
                <c:pt idx="2">
                  <c:v>2015.75</c:v>
                </c:pt>
                <c:pt idx="3">
                  <c:v>2016</c:v>
                </c:pt>
                <c:pt idx="4">
                  <c:v>2016.25</c:v>
                </c:pt>
                <c:pt idx="5">
                  <c:v>2016.5</c:v>
                </c:pt>
                <c:pt idx="6">
                  <c:v>2016.75</c:v>
                </c:pt>
                <c:pt idx="7">
                  <c:v>2017</c:v>
                </c:pt>
                <c:pt idx="8">
                  <c:v>2017.25</c:v>
                </c:pt>
                <c:pt idx="9">
                  <c:v>2017.5</c:v>
                </c:pt>
                <c:pt idx="10">
                  <c:v>2017.75</c:v>
                </c:pt>
                <c:pt idx="11">
                  <c:v>2018</c:v>
                </c:pt>
                <c:pt idx="12">
                  <c:v>2018.25</c:v>
                </c:pt>
                <c:pt idx="13">
                  <c:v>2018.5</c:v>
                </c:pt>
                <c:pt idx="14">
                  <c:v>2018.75</c:v>
                </c:pt>
                <c:pt idx="15">
                  <c:v>2019</c:v>
                </c:pt>
                <c:pt idx="16">
                  <c:v>2019.25</c:v>
                </c:pt>
                <c:pt idx="17">
                  <c:v>2019.5</c:v>
                </c:pt>
                <c:pt idx="18">
                  <c:v>2019.75</c:v>
                </c:pt>
                <c:pt idx="19">
                  <c:v>2020</c:v>
                </c:pt>
                <c:pt idx="20">
                  <c:v>2020.25</c:v>
                </c:pt>
                <c:pt idx="21">
                  <c:v>2020.5</c:v>
                </c:pt>
              </c:numCache>
            </c:numRef>
          </c:xVal>
          <c:yVal>
            <c:numRef>
              <c:f>appt1!$G$4:$G$25</c:f>
              <c:numCache>
                <c:formatCode>0.0%</c:formatCode>
                <c:ptCount val="22"/>
                <c:pt idx="0">
                  <c:v>1.2113336272712501E-2</c:v>
                </c:pt>
                <c:pt idx="1">
                  <c:v>1.1730205278592301E-2</c:v>
                </c:pt>
                <c:pt idx="2">
                  <c:v>1.07074055821871E-2</c:v>
                </c:pt>
                <c:pt idx="3">
                  <c:v>1.73550620768738E-2</c:v>
                </c:pt>
                <c:pt idx="4">
                  <c:v>1.1117214105239999E-2</c:v>
                </c:pt>
                <c:pt idx="5">
                  <c:v>1.0352370432936899E-2</c:v>
                </c:pt>
                <c:pt idx="6">
                  <c:v>1.05924059283304E-2</c:v>
                </c:pt>
                <c:pt idx="7">
                  <c:v>1.58887995599373E-2</c:v>
                </c:pt>
                <c:pt idx="8">
                  <c:v>1.0878093258974901E-2</c:v>
                </c:pt>
                <c:pt idx="9">
                  <c:v>1.1156314222203499E-2</c:v>
                </c:pt>
                <c:pt idx="10">
                  <c:v>1.07750551233515E-2</c:v>
                </c:pt>
                <c:pt idx="11">
                  <c:v>1.52567882399026E-2</c:v>
                </c:pt>
                <c:pt idx="12">
                  <c:v>1.1348917535311099E-2</c:v>
                </c:pt>
                <c:pt idx="13">
                  <c:v>1.097893836314E-2</c:v>
                </c:pt>
                <c:pt idx="14">
                  <c:v>1.0256824422548799E-2</c:v>
                </c:pt>
                <c:pt idx="15">
                  <c:v>1.6451116397145499E-2</c:v>
                </c:pt>
                <c:pt idx="16">
                  <c:v>1.12005111106674E-2</c:v>
                </c:pt>
                <c:pt idx="17">
                  <c:v>1.10761684368757E-2</c:v>
                </c:pt>
                <c:pt idx="18">
                  <c:v>1.4691061322583099E-2</c:v>
                </c:pt>
                <c:pt idx="19">
                  <c:v>1.7844714252571298E-2</c:v>
                </c:pt>
                <c:pt idx="20">
                  <c:v>2.4206847809015199E-2</c:v>
                </c:pt>
                <c:pt idx="21">
                  <c:v>9.1109539459999101E-3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F2AA-4743-8E7B-7CFEF4B4878F}"/>
            </c:ext>
          </c:extLst>
        </c:ser>
        <c:ser>
          <c:idx val="5"/>
          <c:order val="5"/>
          <c:tx>
            <c:strRef>
              <c:f>appt1!$H$3</c:f>
              <c:strCache>
                <c:ptCount val="1"/>
                <c:pt idx="0">
                  <c:v>Taxable Sales: &gt;=10M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appt1!$N$4:$N$25</c:f>
              <c:numCache>
                <c:formatCode>0.00</c:formatCode>
                <c:ptCount val="22"/>
                <c:pt idx="0">
                  <c:v>2015.25</c:v>
                </c:pt>
                <c:pt idx="1">
                  <c:v>2015.5</c:v>
                </c:pt>
                <c:pt idx="2">
                  <c:v>2015.75</c:v>
                </c:pt>
                <c:pt idx="3">
                  <c:v>2016</c:v>
                </c:pt>
                <c:pt idx="4">
                  <c:v>2016.25</c:v>
                </c:pt>
                <c:pt idx="5">
                  <c:v>2016.5</c:v>
                </c:pt>
                <c:pt idx="6">
                  <c:v>2016.75</c:v>
                </c:pt>
                <c:pt idx="7">
                  <c:v>2017</c:v>
                </c:pt>
                <c:pt idx="8">
                  <c:v>2017.25</c:v>
                </c:pt>
                <c:pt idx="9">
                  <c:v>2017.5</c:v>
                </c:pt>
                <c:pt idx="10">
                  <c:v>2017.75</c:v>
                </c:pt>
                <c:pt idx="11">
                  <c:v>2018</c:v>
                </c:pt>
                <c:pt idx="12">
                  <c:v>2018.25</c:v>
                </c:pt>
                <c:pt idx="13">
                  <c:v>2018.5</c:v>
                </c:pt>
                <c:pt idx="14">
                  <c:v>2018.75</c:v>
                </c:pt>
                <c:pt idx="15">
                  <c:v>2019</c:v>
                </c:pt>
                <c:pt idx="16">
                  <c:v>2019.25</c:v>
                </c:pt>
                <c:pt idx="17">
                  <c:v>2019.5</c:v>
                </c:pt>
                <c:pt idx="18">
                  <c:v>2019.75</c:v>
                </c:pt>
                <c:pt idx="19">
                  <c:v>2020</c:v>
                </c:pt>
                <c:pt idx="20">
                  <c:v>2020.25</c:v>
                </c:pt>
                <c:pt idx="21">
                  <c:v>2020.5</c:v>
                </c:pt>
              </c:numCache>
            </c:numRef>
          </c:xVal>
          <c:yVal>
            <c:numRef>
              <c:f>appt1!$H$4:$H$25</c:f>
              <c:numCache>
                <c:formatCode>0.0%</c:formatCode>
                <c:ptCount val="22"/>
                <c:pt idx="0">
                  <c:v>6.7206354055292499E-3</c:v>
                </c:pt>
                <c:pt idx="1">
                  <c:v>7.8847611827141707E-3</c:v>
                </c:pt>
                <c:pt idx="2">
                  <c:v>5.30142381096637E-3</c:v>
                </c:pt>
                <c:pt idx="3">
                  <c:v>1.24456440245913E-2</c:v>
                </c:pt>
                <c:pt idx="4">
                  <c:v>6.3129415301367798E-3</c:v>
                </c:pt>
                <c:pt idx="5">
                  <c:v>3.7419547971860498E-3</c:v>
                </c:pt>
                <c:pt idx="6">
                  <c:v>4.6651617757712503E-3</c:v>
                </c:pt>
                <c:pt idx="7">
                  <c:v>9.7000447694373902E-3</c:v>
                </c:pt>
                <c:pt idx="8">
                  <c:v>9.8787606645711692E-3</c:v>
                </c:pt>
                <c:pt idx="9">
                  <c:v>8.95789787996416E-3</c:v>
                </c:pt>
                <c:pt idx="10">
                  <c:v>7.9693034238488697E-3</c:v>
                </c:pt>
                <c:pt idx="11">
                  <c:v>1.0825635103926E-2</c:v>
                </c:pt>
                <c:pt idx="12">
                  <c:v>6.8463842533162097E-3</c:v>
                </c:pt>
                <c:pt idx="13">
                  <c:v>6.1667834618079802E-3</c:v>
                </c:pt>
                <c:pt idx="14">
                  <c:v>5.4922422078813602E-3</c:v>
                </c:pt>
                <c:pt idx="15">
                  <c:v>9.6232041203578207E-3</c:v>
                </c:pt>
                <c:pt idx="16">
                  <c:v>8.4147665580890305E-3</c:v>
                </c:pt>
                <c:pt idx="17">
                  <c:v>6.0475742507727403E-3</c:v>
                </c:pt>
                <c:pt idx="18">
                  <c:v>8.0730545262043402E-3</c:v>
                </c:pt>
                <c:pt idx="19">
                  <c:v>1.1045364891518699E-2</c:v>
                </c:pt>
                <c:pt idx="20">
                  <c:v>9.5074607157005098E-3</c:v>
                </c:pt>
                <c:pt idx="21">
                  <c:v>5.7584269662921302E-3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F2AA-4743-8E7B-7CFEF4B48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9507056"/>
        <c:axId val="1409499568"/>
      </c:scatterChart>
      <c:valAx>
        <c:axId val="1409507056"/>
        <c:scaling>
          <c:orientation val="minMax"/>
          <c:max val="2021"/>
          <c:min val="201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9499568"/>
        <c:crosses val="autoZero"/>
        <c:crossBetween val="midCat"/>
      </c:valAx>
      <c:valAx>
        <c:axId val="140949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95070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</a:t>
            </a:r>
            <a:r>
              <a:rPr lang="en-US" baseline="0"/>
              <a:t> 5: Mean Log Business Earnings Trends, 2015-2020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'Tab2'!$F$3</c:f>
              <c:strCache>
                <c:ptCount val="1"/>
                <c:pt idx="0">
                  <c:v>White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'Tab1'!$L$5:$L$10</c:f>
              <c:numCache>
                <c:formatCode>General</c:formatCode>
                <c:ptCount val="6"/>
                <c:pt idx="0">
                  <c:v>2015.5</c:v>
                </c:pt>
                <c:pt idx="1">
                  <c:v>2016.5</c:v>
                </c:pt>
                <c:pt idx="2">
                  <c:v>2017.5</c:v>
                </c:pt>
                <c:pt idx="3">
                  <c:v>2018.5</c:v>
                </c:pt>
                <c:pt idx="4">
                  <c:v>2019.5</c:v>
                </c:pt>
                <c:pt idx="5">
                  <c:v>2020.5</c:v>
                </c:pt>
              </c:numCache>
            </c:numRef>
          </c:xVal>
          <c:yVal>
            <c:numRef>
              <c:f>'Tab2'!$F$5:$F$10</c:f>
              <c:numCache>
                <c:formatCode>0.00</c:formatCode>
                <c:ptCount val="6"/>
                <c:pt idx="0">
                  <c:v>10.4125</c:v>
                </c:pt>
                <c:pt idx="1">
                  <c:v>10.4482</c:v>
                </c:pt>
                <c:pt idx="2">
                  <c:v>10.426299999999999</c:v>
                </c:pt>
                <c:pt idx="3">
                  <c:v>10.521000000000001</c:v>
                </c:pt>
                <c:pt idx="4">
                  <c:v>10.510400000000001</c:v>
                </c:pt>
                <c:pt idx="5">
                  <c:v>10.3605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381-4A85-ACE7-D2F99D33D8EC}"/>
            </c:ext>
          </c:extLst>
        </c:ser>
        <c:ser>
          <c:idx val="2"/>
          <c:order val="1"/>
          <c:tx>
            <c:strRef>
              <c:f>'Tab1'!$C$3</c:f>
              <c:strCache>
                <c:ptCount val="1"/>
                <c:pt idx="0">
                  <c:v>Black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'Tab1'!$L$5:$L$10</c:f>
              <c:numCache>
                <c:formatCode>General</c:formatCode>
                <c:ptCount val="6"/>
                <c:pt idx="0">
                  <c:v>2015.5</c:v>
                </c:pt>
                <c:pt idx="1">
                  <c:v>2016.5</c:v>
                </c:pt>
                <c:pt idx="2">
                  <c:v>2017.5</c:v>
                </c:pt>
                <c:pt idx="3">
                  <c:v>2018.5</c:v>
                </c:pt>
                <c:pt idx="4">
                  <c:v>2019.5</c:v>
                </c:pt>
                <c:pt idx="5">
                  <c:v>2020.5</c:v>
                </c:pt>
              </c:numCache>
            </c:numRef>
          </c:xVal>
          <c:yVal>
            <c:numRef>
              <c:f>'Tab2'!$C$5:$C$10</c:f>
              <c:numCache>
                <c:formatCode>0.00</c:formatCode>
                <c:ptCount val="6"/>
                <c:pt idx="0">
                  <c:v>10.1417</c:v>
                </c:pt>
                <c:pt idx="1">
                  <c:v>10.1595</c:v>
                </c:pt>
                <c:pt idx="2">
                  <c:v>10.169499999999999</c:v>
                </c:pt>
                <c:pt idx="3">
                  <c:v>10.226000000000001</c:v>
                </c:pt>
                <c:pt idx="4">
                  <c:v>10.228899999999999</c:v>
                </c:pt>
                <c:pt idx="5">
                  <c:v>9.9515999999999991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381-4A85-ACE7-D2F99D33D8EC}"/>
            </c:ext>
          </c:extLst>
        </c:ser>
        <c:ser>
          <c:idx val="3"/>
          <c:order val="2"/>
          <c:tx>
            <c:strRef>
              <c:f>'Tab1'!$D$3</c:f>
              <c:strCache>
                <c:ptCount val="1"/>
                <c:pt idx="0">
                  <c:v>Latinx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'Tab1'!$L$5:$L$10</c:f>
              <c:numCache>
                <c:formatCode>General</c:formatCode>
                <c:ptCount val="6"/>
                <c:pt idx="0">
                  <c:v>2015.5</c:v>
                </c:pt>
                <c:pt idx="1">
                  <c:v>2016.5</c:v>
                </c:pt>
                <c:pt idx="2">
                  <c:v>2017.5</c:v>
                </c:pt>
                <c:pt idx="3">
                  <c:v>2018.5</c:v>
                </c:pt>
                <c:pt idx="4">
                  <c:v>2019.5</c:v>
                </c:pt>
                <c:pt idx="5">
                  <c:v>2020.5</c:v>
                </c:pt>
              </c:numCache>
            </c:numRef>
          </c:xVal>
          <c:yVal>
            <c:numRef>
              <c:f>'Tab2'!$D$5:$D$10</c:f>
              <c:numCache>
                <c:formatCode>0.00</c:formatCode>
                <c:ptCount val="6"/>
                <c:pt idx="0">
                  <c:v>10.1327</c:v>
                </c:pt>
                <c:pt idx="1">
                  <c:v>10.057399999999999</c:v>
                </c:pt>
                <c:pt idx="2">
                  <c:v>10.1844</c:v>
                </c:pt>
                <c:pt idx="3">
                  <c:v>10.1751</c:v>
                </c:pt>
                <c:pt idx="4">
                  <c:v>10.1775</c:v>
                </c:pt>
                <c:pt idx="5">
                  <c:v>9.9868000000000006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381-4A85-ACE7-D2F99D33D8EC}"/>
            </c:ext>
          </c:extLst>
        </c:ser>
        <c:ser>
          <c:idx val="4"/>
          <c:order val="3"/>
          <c:tx>
            <c:strRef>
              <c:f>'Tab1'!$E$3</c:f>
              <c:strCache>
                <c:ptCount val="1"/>
                <c:pt idx="0">
                  <c:v>Asian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'Tab1'!$L$5:$L$10</c:f>
              <c:numCache>
                <c:formatCode>General</c:formatCode>
                <c:ptCount val="6"/>
                <c:pt idx="0">
                  <c:v>2015.5</c:v>
                </c:pt>
                <c:pt idx="1">
                  <c:v>2016.5</c:v>
                </c:pt>
                <c:pt idx="2">
                  <c:v>2017.5</c:v>
                </c:pt>
                <c:pt idx="3">
                  <c:v>2018.5</c:v>
                </c:pt>
                <c:pt idx="4">
                  <c:v>2019.5</c:v>
                </c:pt>
                <c:pt idx="5">
                  <c:v>2020.5</c:v>
                </c:pt>
              </c:numCache>
            </c:numRef>
          </c:xVal>
          <c:yVal>
            <c:numRef>
              <c:f>'Tab2'!$E$5:$E$10</c:f>
              <c:numCache>
                <c:formatCode>0.00</c:formatCode>
                <c:ptCount val="6"/>
                <c:pt idx="0">
                  <c:v>10.5138</c:v>
                </c:pt>
                <c:pt idx="1">
                  <c:v>10.5143</c:v>
                </c:pt>
                <c:pt idx="2">
                  <c:v>10.4193</c:v>
                </c:pt>
                <c:pt idx="3">
                  <c:v>10.658799999999999</c:v>
                </c:pt>
                <c:pt idx="4">
                  <c:v>10.6454</c:v>
                </c:pt>
                <c:pt idx="5">
                  <c:v>10.4368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381-4A85-ACE7-D2F99D33D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5903055"/>
        <c:axId val="845904719"/>
      </c:scatterChart>
      <c:valAx>
        <c:axId val="845903055"/>
        <c:scaling>
          <c:orientation val="minMax"/>
          <c:max val="2021"/>
          <c:min val="201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904719"/>
        <c:crosses val="autoZero"/>
        <c:crossBetween val="midCat"/>
      </c:valAx>
      <c:valAx>
        <c:axId val="845904719"/>
        <c:scaling>
          <c:orientation val="minMax"/>
          <c:min val="9.8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90305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firstRound!$E$4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firstRound!$B$5:$B$24</c:f>
              <c:numCache>
                <c:formatCode>General</c:formatCode>
                <c:ptCount val="2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</c:numCache>
            </c:numRef>
          </c:cat>
          <c:val>
            <c:numRef>
              <c:f>firstRound!$D$5:$D$24</c:f>
              <c:numCache>
                <c:formatCode>General</c:formatCode>
                <c:ptCount val="20"/>
                <c:pt idx="0">
                  <c:v>0.13248172</c:v>
                </c:pt>
                <c:pt idx="1">
                  <c:v>0.17394598999999999</c:v>
                </c:pt>
                <c:pt idx="2">
                  <c:v>0.18593726999999999</c:v>
                </c:pt>
                <c:pt idx="3">
                  <c:v>0.17648944999999999</c:v>
                </c:pt>
                <c:pt idx="4">
                  <c:v>0.1742522</c:v>
                </c:pt>
                <c:pt idx="5">
                  <c:v>0.16823335</c:v>
                </c:pt>
                <c:pt idx="6">
                  <c:v>0.15401113999999999</c:v>
                </c:pt>
                <c:pt idx="7">
                  <c:v>0.15152551</c:v>
                </c:pt>
                <c:pt idx="8">
                  <c:v>0.14228750000000001</c:v>
                </c:pt>
                <c:pt idx="9">
                  <c:v>0.1368625</c:v>
                </c:pt>
                <c:pt idx="10">
                  <c:v>0.13670932999999999</c:v>
                </c:pt>
                <c:pt idx="11">
                  <c:v>0.12900681</c:v>
                </c:pt>
                <c:pt idx="12">
                  <c:v>0.13083921000000001</c:v>
                </c:pt>
                <c:pt idx="13">
                  <c:v>0.11586897</c:v>
                </c:pt>
                <c:pt idx="14">
                  <c:v>0.11678739</c:v>
                </c:pt>
                <c:pt idx="15">
                  <c:v>0.1144458</c:v>
                </c:pt>
                <c:pt idx="16">
                  <c:v>0.10737003000000001</c:v>
                </c:pt>
                <c:pt idx="17">
                  <c:v>0.10049835</c:v>
                </c:pt>
                <c:pt idx="18">
                  <c:v>9.7733669999999995E-2</c:v>
                </c:pt>
                <c:pt idx="19">
                  <c:v>8.2652580000000003E-2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8-41CA-B70E-B682C7463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35404168"/>
        <c:axId val="335406464"/>
      </c:barChart>
      <c:lineChart>
        <c:grouping val="standard"/>
        <c:varyColors val="0"/>
        <c:ser>
          <c:idx val="1"/>
          <c:order val="1"/>
          <c:tx>
            <c:strRef>
              <c:f>firstRound!#REF!</c:f>
              <c:strCache>
                <c:ptCount val="1"/>
                <c:pt idx="0">
                  <c:v>#REF!</c:v>
                </c:pt>
              </c:strCache>
            </c:strRef>
          </c:tx>
          <c:spPr>
            <a:ln w="12700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firstRound!$J$6:$J$24</c:f>
              <c:numCache>
                <c:formatCode>General</c:formatCode>
                <c:ptCount val="19"/>
                <c:pt idx="0">
                  <c:v>0.17045188999999999</c:v>
                </c:pt>
                <c:pt idx="1">
                  <c:v>0.16890469999999999</c:v>
                </c:pt>
                <c:pt idx="2">
                  <c:v>0.16695343000000001</c:v>
                </c:pt>
                <c:pt idx="3">
                  <c:v>0.16459809</c:v>
                </c:pt>
                <c:pt idx="4">
                  <c:v>0.16183868000000001</c:v>
                </c:pt>
                <c:pt idx="5">
                  <c:v>0.15867519999999999</c:v>
                </c:pt>
                <c:pt idx="6">
                  <c:v>0.15510766000000001</c:v>
                </c:pt>
                <c:pt idx="7">
                  <c:v>0.15113604</c:v>
                </c:pt>
                <c:pt idx="8">
                  <c:v>0.14676035000000001</c:v>
                </c:pt>
                <c:pt idx="9">
                  <c:v>0.14198060000000001</c:v>
                </c:pt>
                <c:pt idx="10">
                  <c:v>0.13679677000000001</c:v>
                </c:pt>
                <c:pt idx="11">
                  <c:v>0.13120887000000001</c:v>
                </c:pt>
                <c:pt idx="12">
                  <c:v>0.12521690999999999</c:v>
                </c:pt>
                <c:pt idx="13">
                  <c:v>0.11882087</c:v>
                </c:pt>
                <c:pt idx="14">
                  <c:v>0.11202077000000001</c:v>
                </c:pt>
                <c:pt idx="15">
                  <c:v>0.10481659</c:v>
                </c:pt>
                <c:pt idx="16">
                  <c:v>9.7208349999999999E-2</c:v>
                </c:pt>
                <c:pt idx="17">
                  <c:v>8.9196029999999996E-2</c:v>
                </c:pt>
                <c:pt idx="18">
                  <c:v>8.077964E-2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08-41CA-B70E-B682C7463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5404168"/>
        <c:axId val="335406464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firstRound!$K$35:$M$35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0.10191839999999999</c:v>
                      </c:pt>
                      <c:pt idx="2">
                        <c:v>0.17568419999999998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2A08-41CA-B70E-B682C7463224}"/>
                  </c:ext>
                </c:extLst>
              </c15:ser>
            </c15:filteredLineSeries>
          </c:ext>
        </c:extLst>
      </c:lineChart>
      <c:catAx>
        <c:axId val="335404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406464"/>
        <c:crosses val="autoZero"/>
        <c:auto val="1"/>
        <c:lblAlgn val="ctr"/>
        <c:lblOffset val="100"/>
        <c:noMultiLvlLbl val="0"/>
      </c:catAx>
      <c:valAx>
        <c:axId val="335406464"/>
        <c:scaling>
          <c:orientation val="minMax"/>
          <c:max val="0.19000000000000003"/>
          <c:min val="8.0000000000000016E-2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40416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firstRound!$E$4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firstRound!$B$5:$B$24</c:f>
              <c:numCache>
                <c:formatCode>General</c:formatCode>
                <c:ptCount val="2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</c:numCache>
            </c:numRef>
          </c:cat>
          <c:val>
            <c:numRef>
              <c:f>firstRound!$D$5:$D$24</c:f>
              <c:numCache>
                <c:formatCode>General</c:formatCode>
                <c:ptCount val="20"/>
                <c:pt idx="0">
                  <c:v>0.13248172</c:v>
                </c:pt>
                <c:pt idx="1">
                  <c:v>0.17394598999999999</c:v>
                </c:pt>
                <c:pt idx="2">
                  <c:v>0.18593726999999999</c:v>
                </c:pt>
                <c:pt idx="3">
                  <c:v>0.17648944999999999</c:v>
                </c:pt>
                <c:pt idx="4">
                  <c:v>0.1742522</c:v>
                </c:pt>
                <c:pt idx="5">
                  <c:v>0.16823335</c:v>
                </c:pt>
                <c:pt idx="6">
                  <c:v>0.15401113999999999</c:v>
                </c:pt>
                <c:pt idx="7">
                  <c:v>0.15152551</c:v>
                </c:pt>
                <c:pt idx="8">
                  <c:v>0.14228750000000001</c:v>
                </c:pt>
                <c:pt idx="9">
                  <c:v>0.1368625</c:v>
                </c:pt>
                <c:pt idx="10">
                  <c:v>0.13670932999999999</c:v>
                </c:pt>
                <c:pt idx="11">
                  <c:v>0.12900681</c:v>
                </c:pt>
                <c:pt idx="12">
                  <c:v>0.13083921000000001</c:v>
                </c:pt>
                <c:pt idx="13">
                  <c:v>0.11586897</c:v>
                </c:pt>
                <c:pt idx="14">
                  <c:v>0.11678739</c:v>
                </c:pt>
                <c:pt idx="15">
                  <c:v>0.1144458</c:v>
                </c:pt>
                <c:pt idx="16">
                  <c:v>0.10737003000000001</c:v>
                </c:pt>
                <c:pt idx="17">
                  <c:v>0.10049835</c:v>
                </c:pt>
                <c:pt idx="18">
                  <c:v>9.7733669999999995E-2</c:v>
                </c:pt>
                <c:pt idx="19">
                  <c:v>8.2652580000000003E-2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8-41CA-B70E-B682C7463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35404168"/>
        <c:axId val="335406464"/>
      </c:barChart>
      <c:lineChart>
        <c:grouping val="standard"/>
        <c:varyColors val="0"/>
        <c:ser>
          <c:idx val="1"/>
          <c:order val="1"/>
          <c:tx>
            <c:strRef>
              <c:f>firstRound!#REF!</c:f>
              <c:strCache>
                <c:ptCount val="1"/>
                <c:pt idx="0">
                  <c:v>#REF!</c:v>
                </c:pt>
              </c:strCache>
            </c:strRef>
          </c:tx>
          <c:spPr>
            <a:ln w="12700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firstRound!$J$6:$J$24</c:f>
              <c:numCache>
                <c:formatCode>General</c:formatCode>
                <c:ptCount val="19"/>
                <c:pt idx="0">
                  <c:v>0.17045188999999999</c:v>
                </c:pt>
                <c:pt idx="1">
                  <c:v>0.16890469999999999</c:v>
                </c:pt>
                <c:pt idx="2">
                  <c:v>0.16695343000000001</c:v>
                </c:pt>
                <c:pt idx="3">
                  <c:v>0.16459809</c:v>
                </c:pt>
                <c:pt idx="4">
                  <c:v>0.16183868000000001</c:v>
                </c:pt>
                <c:pt idx="5">
                  <c:v>0.15867519999999999</c:v>
                </c:pt>
                <c:pt idx="6">
                  <c:v>0.15510766000000001</c:v>
                </c:pt>
                <c:pt idx="7">
                  <c:v>0.15113604</c:v>
                </c:pt>
                <c:pt idx="8">
                  <c:v>0.14676035000000001</c:v>
                </c:pt>
                <c:pt idx="9">
                  <c:v>0.14198060000000001</c:v>
                </c:pt>
                <c:pt idx="10">
                  <c:v>0.13679677000000001</c:v>
                </c:pt>
                <c:pt idx="11">
                  <c:v>0.13120887000000001</c:v>
                </c:pt>
                <c:pt idx="12">
                  <c:v>0.12521690999999999</c:v>
                </c:pt>
                <c:pt idx="13">
                  <c:v>0.11882087</c:v>
                </c:pt>
                <c:pt idx="14">
                  <c:v>0.11202077000000001</c:v>
                </c:pt>
                <c:pt idx="15">
                  <c:v>0.10481659</c:v>
                </c:pt>
                <c:pt idx="16">
                  <c:v>9.7208349999999999E-2</c:v>
                </c:pt>
                <c:pt idx="17">
                  <c:v>8.9196029999999996E-2</c:v>
                </c:pt>
                <c:pt idx="18">
                  <c:v>8.077964E-2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08-41CA-B70E-B682C7463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5404168"/>
        <c:axId val="335406464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firstRound!$K$35:$M$35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0.10191839999999999</c:v>
                      </c:pt>
                      <c:pt idx="2">
                        <c:v>0.17568419999999998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2A08-41CA-B70E-B682C7463224}"/>
                  </c:ext>
                </c:extLst>
              </c15:ser>
            </c15:filteredLineSeries>
          </c:ext>
        </c:extLst>
      </c:lineChart>
      <c:catAx>
        <c:axId val="335404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406464"/>
        <c:crosses val="autoZero"/>
        <c:auto val="1"/>
        <c:lblAlgn val="ctr"/>
        <c:lblOffset val="100"/>
        <c:noMultiLvlLbl val="0"/>
      </c:catAx>
      <c:valAx>
        <c:axId val="335406464"/>
        <c:scaling>
          <c:orientation val="minMax"/>
          <c:max val="0.19000000000000003"/>
          <c:min val="8.0000000000000016E-2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40416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secondRound!$D$4</c:f>
              <c:strCache>
                <c:ptCount val="1"/>
                <c:pt idx="0">
                  <c:v>wmean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secondRound!$B$5:$B$24</c:f>
              <c:numCache>
                <c:formatCode>General</c:formatCode>
                <c:ptCount val="2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</c:numCache>
            </c:numRef>
          </c:cat>
          <c:val>
            <c:numRef>
              <c:f>secondRound!$D$5:$D$24</c:f>
              <c:numCache>
                <c:formatCode>General</c:formatCode>
                <c:ptCount val="20"/>
                <c:pt idx="0">
                  <c:v>0.17257736000000001</c:v>
                </c:pt>
                <c:pt idx="1">
                  <c:v>0.23105576999999999</c:v>
                </c:pt>
                <c:pt idx="2">
                  <c:v>0.28287004999999998</c:v>
                </c:pt>
                <c:pt idx="3">
                  <c:v>0.31068994</c:v>
                </c:pt>
                <c:pt idx="4">
                  <c:v>0.31827387000000001</c:v>
                </c:pt>
                <c:pt idx="5">
                  <c:v>0.33560489999999998</c:v>
                </c:pt>
                <c:pt idx="6">
                  <c:v>0.34496691000000002</c:v>
                </c:pt>
                <c:pt idx="7">
                  <c:v>0.3511222</c:v>
                </c:pt>
                <c:pt idx="8">
                  <c:v>0.35874310999999998</c:v>
                </c:pt>
                <c:pt idx="9">
                  <c:v>0.36279154000000002</c:v>
                </c:pt>
                <c:pt idx="10">
                  <c:v>0.38207666000000001</c:v>
                </c:pt>
                <c:pt idx="11">
                  <c:v>0.39451691999999999</c:v>
                </c:pt>
                <c:pt idx="12">
                  <c:v>0.39363714</c:v>
                </c:pt>
                <c:pt idx="13">
                  <c:v>0.39091683999999999</c:v>
                </c:pt>
                <c:pt idx="14">
                  <c:v>0.42626888000000002</c:v>
                </c:pt>
                <c:pt idx="15">
                  <c:v>0.43247525999999997</c:v>
                </c:pt>
                <c:pt idx="16">
                  <c:v>0.42710619999999999</c:v>
                </c:pt>
                <c:pt idx="17">
                  <c:v>0.44000985999999997</c:v>
                </c:pt>
                <c:pt idx="18">
                  <c:v>0.45297683999999999</c:v>
                </c:pt>
                <c:pt idx="19">
                  <c:v>0.52309517999999999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F0-45C8-B859-3726CCC5B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35404168"/>
        <c:axId val="335406464"/>
      </c:barChart>
      <c:lineChart>
        <c:grouping val="stacked"/>
        <c:varyColors val="0"/>
        <c:ser>
          <c:idx val="1"/>
          <c:order val="1"/>
          <c:tx>
            <c:strRef>
              <c:f>secondRound!$J$4</c:f>
              <c:strCache>
                <c:ptCount val="1"/>
                <c:pt idx="0">
                  <c:v>quadPred_w</c:v>
                </c:pt>
              </c:strCache>
            </c:strRef>
          </c:tx>
          <c:spPr>
            <a:ln w="12700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secondRound!$J$5:$J$24</c:f>
              <c:numCache>
                <c:formatCode>General</c:formatCode>
                <c:ptCount val="20"/>
                <c:pt idx="0">
                  <c:v>0.22271582000000001</c:v>
                </c:pt>
                <c:pt idx="1">
                  <c:v>0.24389243999999999</c:v>
                </c:pt>
                <c:pt idx="2">
                  <c:v>0.26412018999999998</c:v>
                </c:pt>
                <c:pt idx="3">
                  <c:v>0.28339905999999998</c:v>
                </c:pt>
                <c:pt idx="4">
                  <c:v>0.30172905999999999</c:v>
                </c:pt>
                <c:pt idx="5">
                  <c:v>0.31911019000000002</c:v>
                </c:pt>
                <c:pt idx="6">
                  <c:v>0.33554243</c:v>
                </c:pt>
                <c:pt idx="7">
                  <c:v>0.3510258</c:v>
                </c:pt>
                <c:pt idx="8">
                  <c:v>0.3655603</c:v>
                </c:pt>
                <c:pt idx="9">
                  <c:v>0.37914592000000003</c:v>
                </c:pt>
                <c:pt idx="10">
                  <c:v>0.39178266</c:v>
                </c:pt>
                <c:pt idx="11">
                  <c:v>0.40347052999999999</c:v>
                </c:pt>
                <c:pt idx="12">
                  <c:v>0.41420952</c:v>
                </c:pt>
                <c:pt idx="13">
                  <c:v>0.42399964000000001</c:v>
                </c:pt>
                <c:pt idx="14">
                  <c:v>0.43284088999999998</c:v>
                </c:pt>
                <c:pt idx="15">
                  <c:v>0.44073325000000002</c:v>
                </c:pt>
                <c:pt idx="16">
                  <c:v>0.44767674000000002</c:v>
                </c:pt>
                <c:pt idx="17">
                  <c:v>0.45367134999999997</c:v>
                </c:pt>
                <c:pt idx="18">
                  <c:v>0.45871709999999999</c:v>
                </c:pt>
                <c:pt idx="19">
                  <c:v>0.46281396000000002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F0-45C8-B859-3726CCC5B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5404168"/>
        <c:axId val="335406464"/>
      </c:lineChart>
      <c:scatterChart>
        <c:scatterStyle val="line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335404168"/>
        <c:axId val="335406464"/>
        <c:extLst>
          <c:ext xmlns:c15="http://schemas.microsoft.com/office/drawing/2012/chart" uri="{02D57815-91ED-43cb-92C2-25804820EDAC}">
            <c15:filteredScatterSeries>
              <c15:ser>
                <c:idx val="2"/>
                <c:order val="2"/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yVal>
                  <c:numRef>
                    <c:extLst>
                      <c:ext uri="{02D57815-91ED-43cb-92C2-25804820EDAC}">
                        <c15:formulaRef>
                          <c15:sqref>secondRound!$K$35:$M$35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0.24896025000000002</c:v>
                      </c:pt>
                      <c:pt idx="2">
                        <c:v>0.41280455000000005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02-D4F0-45C8-B859-3726CCC5B051}"/>
                  </c:ext>
                </c:extLst>
              </c15:ser>
            </c15:filteredScatterSeries>
          </c:ext>
        </c:extLst>
      </c:scatterChart>
      <c:catAx>
        <c:axId val="335404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406464"/>
        <c:crosses val="autoZero"/>
        <c:auto val="1"/>
        <c:lblAlgn val="ctr"/>
        <c:lblOffset val="100"/>
        <c:noMultiLvlLbl val="0"/>
      </c:catAx>
      <c:valAx>
        <c:axId val="335406464"/>
        <c:scaling>
          <c:orientation val="minMax"/>
          <c:max val="0.53"/>
          <c:min val="0.17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40416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        Figure 1: Quarterly Gross Domestic Product Growth Rate, 1947Q2</a:t>
            </a:r>
            <a:r>
              <a:rPr lang="en-US" sz="1600" b="1" baseline="0"/>
              <a:t> - 2020Q2</a:t>
            </a:r>
            <a:endParaRPr lang="en-US" sz="16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Sheet2!$C$5</c:f>
              <c:strCache>
                <c:ptCount val="1"/>
                <c:pt idx="0">
                  <c:v>        Gross domestic product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Sheet2!$B$6:$B$298</c:f>
              <c:numCache>
                <c:formatCode>General</c:formatCode>
                <c:ptCount val="293"/>
                <c:pt idx="0">
                  <c:v>1947.25</c:v>
                </c:pt>
                <c:pt idx="1">
                  <c:v>1947.5</c:v>
                </c:pt>
                <c:pt idx="2">
                  <c:v>1947.75</c:v>
                </c:pt>
                <c:pt idx="3">
                  <c:v>1948</c:v>
                </c:pt>
                <c:pt idx="4">
                  <c:v>1948.25</c:v>
                </c:pt>
                <c:pt idx="5">
                  <c:v>1948.5</c:v>
                </c:pt>
                <c:pt idx="6">
                  <c:v>1948.75</c:v>
                </c:pt>
                <c:pt idx="7">
                  <c:v>1949</c:v>
                </c:pt>
                <c:pt idx="8">
                  <c:v>1949.25</c:v>
                </c:pt>
                <c:pt idx="9">
                  <c:v>1949.5</c:v>
                </c:pt>
                <c:pt idx="10">
                  <c:v>1949.75</c:v>
                </c:pt>
                <c:pt idx="11">
                  <c:v>1950</c:v>
                </c:pt>
                <c:pt idx="12">
                  <c:v>1950.25</c:v>
                </c:pt>
                <c:pt idx="13">
                  <c:v>1950.5</c:v>
                </c:pt>
                <c:pt idx="14">
                  <c:v>1950.75</c:v>
                </c:pt>
                <c:pt idx="15">
                  <c:v>1951</c:v>
                </c:pt>
                <c:pt idx="16">
                  <c:v>1951.25</c:v>
                </c:pt>
                <c:pt idx="17">
                  <c:v>1951.5</c:v>
                </c:pt>
                <c:pt idx="18">
                  <c:v>1951.75</c:v>
                </c:pt>
                <c:pt idx="19">
                  <c:v>1952</c:v>
                </c:pt>
                <c:pt idx="20">
                  <c:v>1952.25</c:v>
                </c:pt>
                <c:pt idx="21">
                  <c:v>1952.5</c:v>
                </c:pt>
                <c:pt idx="22">
                  <c:v>1952.75</c:v>
                </c:pt>
                <c:pt idx="23">
                  <c:v>1953</c:v>
                </c:pt>
                <c:pt idx="24">
                  <c:v>1953.25</c:v>
                </c:pt>
                <c:pt idx="25">
                  <c:v>1953.5</c:v>
                </c:pt>
                <c:pt idx="26">
                  <c:v>1953.75</c:v>
                </c:pt>
                <c:pt idx="27">
                  <c:v>1954</c:v>
                </c:pt>
                <c:pt idx="28">
                  <c:v>1954.25</c:v>
                </c:pt>
                <c:pt idx="29">
                  <c:v>1954.5</c:v>
                </c:pt>
                <c:pt idx="30">
                  <c:v>1954.75</c:v>
                </c:pt>
                <c:pt idx="31">
                  <c:v>1955</c:v>
                </c:pt>
                <c:pt idx="32">
                  <c:v>1955.25</c:v>
                </c:pt>
                <c:pt idx="33">
                  <c:v>1955.5</c:v>
                </c:pt>
                <c:pt idx="34">
                  <c:v>1955.75</c:v>
                </c:pt>
                <c:pt idx="35">
                  <c:v>1956</c:v>
                </c:pt>
                <c:pt idx="36">
                  <c:v>1956.25</c:v>
                </c:pt>
                <c:pt idx="37">
                  <c:v>1956.5</c:v>
                </c:pt>
                <c:pt idx="38">
                  <c:v>1956.75</c:v>
                </c:pt>
                <c:pt idx="39">
                  <c:v>1957</c:v>
                </c:pt>
                <c:pt idx="40">
                  <c:v>1957.25</c:v>
                </c:pt>
                <c:pt idx="41">
                  <c:v>1957.5</c:v>
                </c:pt>
                <c:pt idx="42">
                  <c:v>1957.75</c:v>
                </c:pt>
                <c:pt idx="43">
                  <c:v>1958</c:v>
                </c:pt>
                <c:pt idx="44">
                  <c:v>1958.25</c:v>
                </c:pt>
                <c:pt idx="45">
                  <c:v>1958.5</c:v>
                </c:pt>
                <c:pt idx="46">
                  <c:v>1958.75</c:v>
                </c:pt>
                <c:pt idx="47">
                  <c:v>1959</c:v>
                </c:pt>
                <c:pt idx="48">
                  <c:v>1959.25</c:v>
                </c:pt>
                <c:pt idx="49">
                  <c:v>1959.5</c:v>
                </c:pt>
                <c:pt idx="50">
                  <c:v>1959.75</c:v>
                </c:pt>
                <c:pt idx="51">
                  <c:v>1960</c:v>
                </c:pt>
                <c:pt idx="52">
                  <c:v>1960.25</c:v>
                </c:pt>
                <c:pt idx="53">
                  <c:v>1960.5</c:v>
                </c:pt>
                <c:pt idx="54">
                  <c:v>1960.75</c:v>
                </c:pt>
                <c:pt idx="55">
                  <c:v>1961</c:v>
                </c:pt>
                <c:pt idx="56">
                  <c:v>1961.25</c:v>
                </c:pt>
                <c:pt idx="57">
                  <c:v>1961.5</c:v>
                </c:pt>
                <c:pt idx="58">
                  <c:v>1961.75</c:v>
                </c:pt>
                <c:pt idx="59">
                  <c:v>1962</c:v>
                </c:pt>
                <c:pt idx="60">
                  <c:v>1962.25</c:v>
                </c:pt>
                <c:pt idx="61">
                  <c:v>1962.5</c:v>
                </c:pt>
                <c:pt idx="62">
                  <c:v>1962.75</c:v>
                </c:pt>
                <c:pt idx="63">
                  <c:v>1963</c:v>
                </c:pt>
                <c:pt idx="64">
                  <c:v>1963.25</c:v>
                </c:pt>
                <c:pt idx="65">
                  <c:v>1963.5</c:v>
                </c:pt>
                <c:pt idx="66">
                  <c:v>1963.75</c:v>
                </c:pt>
                <c:pt idx="67">
                  <c:v>1964</c:v>
                </c:pt>
                <c:pt idx="68">
                  <c:v>1964.25</c:v>
                </c:pt>
                <c:pt idx="69">
                  <c:v>1964.5</c:v>
                </c:pt>
                <c:pt idx="70">
                  <c:v>1964.75</c:v>
                </c:pt>
                <c:pt idx="71">
                  <c:v>1965</c:v>
                </c:pt>
                <c:pt idx="72">
                  <c:v>1965.25</c:v>
                </c:pt>
                <c:pt idx="73">
                  <c:v>1965.5</c:v>
                </c:pt>
                <c:pt idx="74">
                  <c:v>1965.75</c:v>
                </c:pt>
                <c:pt idx="75">
                  <c:v>1966</c:v>
                </c:pt>
                <c:pt idx="76">
                  <c:v>1966.25</c:v>
                </c:pt>
                <c:pt idx="77">
                  <c:v>1966.5</c:v>
                </c:pt>
                <c:pt idx="78">
                  <c:v>1966.75</c:v>
                </c:pt>
                <c:pt idx="79">
                  <c:v>1967</c:v>
                </c:pt>
                <c:pt idx="80">
                  <c:v>1967.25</c:v>
                </c:pt>
                <c:pt idx="81">
                  <c:v>1967.5</c:v>
                </c:pt>
                <c:pt idx="82">
                  <c:v>1967.75</c:v>
                </c:pt>
                <c:pt idx="83">
                  <c:v>1968</c:v>
                </c:pt>
                <c:pt idx="84">
                  <c:v>1968.25</c:v>
                </c:pt>
                <c:pt idx="85">
                  <c:v>1968.5</c:v>
                </c:pt>
                <c:pt idx="86">
                  <c:v>1968.75</c:v>
                </c:pt>
                <c:pt idx="87">
                  <c:v>1969</c:v>
                </c:pt>
                <c:pt idx="88">
                  <c:v>1969.25</c:v>
                </c:pt>
                <c:pt idx="89">
                  <c:v>1969.5</c:v>
                </c:pt>
                <c:pt idx="90">
                  <c:v>1969.75</c:v>
                </c:pt>
                <c:pt idx="91">
                  <c:v>1970</c:v>
                </c:pt>
                <c:pt idx="92">
                  <c:v>1970.25</c:v>
                </c:pt>
                <c:pt idx="93">
                  <c:v>1970.5</c:v>
                </c:pt>
                <c:pt idx="94">
                  <c:v>1970.75</c:v>
                </c:pt>
                <c:pt idx="95">
                  <c:v>1971</c:v>
                </c:pt>
                <c:pt idx="96">
                  <c:v>1971.25</c:v>
                </c:pt>
                <c:pt idx="97">
                  <c:v>1971.5</c:v>
                </c:pt>
                <c:pt idx="98">
                  <c:v>1971.75</c:v>
                </c:pt>
                <c:pt idx="99">
                  <c:v>1972</c:v>
                </c:pt>
                <c:pt idx="100">
                  <c:v>1972.25</c:v>
                </c:pt>
                <c:pt idx="101">
                  <c:v>1972.5</c:v>
                </c:pt>
                <c:pt idx="102">
                  <c:v>1972.75</c:v>
                </c:pt>
                <c:pt idx="103">
                  <c:v>1973</c:v>
                </c:pt>
                <c:pt idx="104">
                  <c:v>1973.25</c:v>
                </c:pt>
                <c:pt idx="105">
                  <c:v>1973.5</c:v>
                </c:pt>
                <c:pt idx="106">
                  <c:v>1973.75</c:v>
                </c:pt>
                <c:pt idx="107">
                  <c:v>1974</c:v>
                </c:pt>
                <c:pt idx="108">
                  <c:v>1974.25</c:v>
                </c:pt>
                <c:pt idx="109">
                  <c:v>1974.5</c:v>
                </c:pt>
                <c:pt idx="110">
                  <c:v>1974.75</c:v>
                </c:pt>
                <c:pt idx="111">
                  <c:v>1975</c:v>
                </c:pt>
                <c:pt idx="112">
                  <c:v>1975.25</c:v>
                </c:pt>
                <c:pt idx="113">
                  <c:v>1975.5</c:v>
                </c:pt>
                <c:pt idx="114">
                  <c:v>1975.75</c:v>
                </c:pt>
                <c:pt idx="115">
                  <c:v>1976</c:v>
                </c:pt>
                <c:pt idx="116">
                  <c:v>1976.25</c:v>
                </c:pt>
                <c:pt idx="117">
                  <c:v>1976.5</c:v>
                </c:pt>
                <c:pt idx="118">
                  <c:v>1976.75</c:v>
                </c:pt>
                <c:pt idx="119">
                  <c:v>1977</c:v>
                </c:pt>
                <c:pt idx="120">
                  <c:v>1977.25</c:v>
                </c:pt>
                <c:pt idx="121">
                  <c:v>1977.5</c:v>
                </c:pt>
                <c:pt idx="122">
                  <c:v>1977.75</c:v>
                </c:pt>
                <c:pt idx="123">
                  <c:v>1978</c:v>
                </c:pt>
                <c:pt idx="124">
                  <c:v>1978.25</c:v>
                </c:pt>
                <c:pt idx="125">
                  <c:v>1978.5</c:v>
                </c:pt>
                <c:pt idx="126">
                  <c:v>1978.75</c:v>
                </c:pt>
                <c:pt idx="127">
                  <c:v>1979</c:v>
                </c:pt>
                <c:pt idx="128">
                  <c:v>1979.25</c:v>
                </c:pt>
                <c:pt idx="129">
                  <c:v>1979.5</c:v>
                </c:pt>
                <c:pt idx="130">
                  <c:v>1979.75</c:v>
                </c:pt>
                <c:pt idx="131">
                  <c:v>1980</c:v>
                </c:pt>
                <c:pt idx="132">
                  <c:v>1980.25</c:v>
                </c:pt>
                <c:pt idx="133">
                  <c:v>1980.5</c:v>
                </c:pt>
                <c:pt idx="134">
                  <c:v>1980.75</c:v>
                </c:pt>
                <c:pt idx="135">
                  <c:v>1981</c:v>
                </c:pt>
                <c:pt idx="136">
                  <c:v>1981.25</c:v>
                </c:pt>
                <c:pt idx="137">
                  <c:v>1981.5</c:v>
                </c:pt>
                <c:pt idx="138">
                  <c:v>1981.75</c:v>
                </c:pt>
                <c:pt idx="139">
                  <c:v>1982</c:v>
                </c:pt>
                <c:pt idx="140">
                  <c:v>1982.25</c:v>
                </c:pt>
                <c:pt idx="141">
                  <c:v>1982.5</c:v>
                </c:pt>
                <c:pt idx="142">
                  <c:v>1982.75</c:v>
                </c:pt>
                <c:pt idx="143">
                  <c:v>1983</c:v>
                </c:pt>
                <c:pt idx="144">
                  <c:v>1983.25</c:v>
                </c:pt>
                <c:pt idx="145">
                  <c:v>1983.5</c:v>
                </c:pt>
                <c:pt idx="146">
                  <c:v>1983.75</c:v>
                </c:pt>
                <c:pt idx="147">
                  <c:v>1984</c:v>
                </c:pt>
                <c:pt idx="148">
                  <c:v>1984.25</c:v>
                </c:pt>
                <c:pt idx="149">
                  <c:v>1984.5</c:v>
                </c:pt>
                <c:pt idx="150">
                  <c:v>1984.75</c:v>
                </c:pt>
                <c:pt idx="151">
                  <c:v>1985</c:v>
                </c:pt>
                <c:pt idx="152">
                  <c:v>1985.25</c:v>
                </c:pt>
                <c:pt idx="153">
                  <c:v>1985.5</c:v>
                </c:pt>
                <c:pt idx="154">
                  <c:v>1985.75</c:v>
                </c:pt>
                <c:pt idx="155">
                  <c:v>1986</c:v>
                </c:pt>
                <c:pt idx="156">
                  <c:v>1986.25</c:v>
                </c:pt>
                <c:pt idx="157">
                  <c:v>1986.5</c:v>
                </c:pt>
                <c:pt idx="158">
                  <c:v>1986.75</c:v>
                </c:pt>
                <c:pt idx="159">
                  <c:v>1987</c:v>
                </c:pt>
                <c:pt idx="160">
                  <c:v>1987.25</c:v>
                </c:pt>
                <c:pt idx="161">
                  <c:v>1987.5</c:v>
                </c:pt>
                <c:pt idx="162">
                  <c:v>1987.75</c:v>
                </c:pt>
                <c:pt idx="163">
                  <c:v>1988</c:v>
                </c:pt>
                <c:pt idx="164">
                  <c:v>1988.25</c:v>
                </c:pt>
                <c:pt idx="165">
                  <c:v>1988.5</c:v>
                </c:pt>
                <c:pt idx="166">
                  <c:v>1988.75</c:v>
                </c:pt>
                <c:pt idx="167">
                  <c:v>1989</c:v>
                </c:pt>
                <c:pt idx="168">
                  <c:v>1989.25</c:v>
                </c:pt>
                <c:pt idx="169">
                  <c:v>1989.5</c:v>
                </c:pt>
                <c:pt idx="170">
                  <c:v>1989.75</c:v>
                </c:pt>
                <c:pt idx="171">
                  <c:v>1990</c:v>
                </c:pt>
                <c:pt idx="172">
                  <c:v>1990.25</c:v>
                </c:pt>
                <c:pt idx="173">
                  <c:v>1990.5</c:v>
                </c:pt>
                <c:pt idx="174">
                  <c:v>1990.75</c:v>
                </c:pt>
                <c:pt idx="175">
                  <c:v>1991</c:v>
                </c:pt>
                <c:pt idx="176">
                  <c:v>1991.25</c:v>
                </c:pt>
                <c:pt idx="177">
                  <c:v>1991.5</c:v>
                </c:pt>
                <c:pt idx="178">
                  <c:v>1991.75</c:v>
                </c:pt>
                <c:pt idx="179">
                  <c:v>1992</c:v>
                </c:pt>
                <c:pt idx="180">
                  <c:v>1992.25</c:v>
                </c:pt>
                <c:pt idx="181">
                  <c:v>1992.5</c:v>
                </c:pt>
                <c:pt idx="182">
                  <c:v>1992.75</c:v>
                </c:pt>
                <c:pt idx="183">
                  <c:v>1993</c:v>
                </c:pt>
                <c:pt idx="184">
                  <c:v>1993.25</c:v>
                </c:pt>
                <c:pt idx="185">
                  <c:v>1993.5</c:v>
                </c:pt>
                <c:pt idx="186">
                  <c:v>1993.75</c:v>
                </c:pt>
                <c:pt idx="187">
                  <c:v>1994</c:v>
                </c:pt>
                <c:pt idx="188">
                  <c:v>1994.25</c:v>
                </c:pt>
                <c:pt idx="189">
                  <c:v>1994.5</c:v>
                </c:pt>
                <c:pt idx="190">
                  <c:v>1994.75</c:v>
                </c:pt>
                <c:pt idx="191">
                  <c:v>1995</c:v>
                </c:pt>
                <c:pt idx="192">
                  <c:v>1995.25</c:v>
                </c:pt>
                <c:pt idx="193">
                  <c:v>1995.5</c:v>
                </c:pt>
                <c:pt idx="194">
                  <c:v>1995.75</c:v>
                </c:pt>
                <c:pt idx="195">
                  <c:v>1996</c:v>
                </c:pt>
                <c:pt idx="196">
                  <c:v>1996.25</c:v>
                </c:pt>
                <c:pt idx="197">
                  <c:v>1996.5</c:v>
                </c:pt>
                <c:pt idx="198">
                  <c:v>1996.75</c:v>
                </c:pt>
                <c:pt idx="199">
                  <c:v>1997</c:v>
                </c:pt>
                <c:pt idx="200">
                  <c:v>1997.25</c:v>
                </c:pt>
                <c:pt idx="201">
                  <c:v>1997.5</c:v>
                </c:pt>
                <c:pt idx="202">
                  <c:v>1997.75</c:v>
                </c:pt>
                <c:pt idx="203">
                  <c:v>1998</c:v>
                </c:pt>
                <c:pt idx="204">
                  <c:v>1998.25</c:v>
                </c:pt>
                <c:pt idx="205">
                  <c:v>1998.5</c:v>
                </c:pt>
                <c:pt idx="206">
                  <c:v>1998.75</c:v>
                </c:pt>
                <c:pt idx="207">
                  <c:v>1999</c:v>
                </c:pt>
                <c:pt idx="208">
                  <c:v>1999.25</c:v>
                </c:pt>
                <c:pt idx="209">
                  <c:v>1999.5</c:v>
                </c:pt>
                <c:pt idx="210">
                  <c:v>1999.75</c:v>
                </c:pt>
                <c:pt idx="211">
                  <c:v>2000</c:v>
                </c:pt>
                <c:pt idx="212">
                  <c:v>2000.25</c:v>
                </c:pt>
                <c:pt idx="213">
                  <c:v>2000.5</c:v>
                </c:pt>
                <c:pt idx="214">
                  <c:v>2000.75</c:v>
                </c:pt>
                <c:pt idx="215">
                  <c:v>2001</c:v>
                </c:pt>
                <c:pt idx="216">
                  <c:v>2001.25</c:v>
                </c:pt>
                <c:pt idx="217">
                  <c:v>2001.5</c:v>
                </c:pt>
                <c:pt idx="218">
                  <c:v>2001.75</c:v>
                </c:pt>
                <c:pt idx="219">
                  <c:v>2002</c:v>
                </c:pt>
                <c:pt idx="220">
                  <c:v>2002.25</c:v>
                </c:pt>
                <c:pt idx="221">
                  <c:v>2002.5</c:v>
                </c:pt>
                <c:pt idx="222">
                  <c:v>2002.75</c:v>
                </c:pt>
                <c:pt idx="223">
                  <c:v>2003</c:v>
                </c:pt>
                <c:pt idx="224">
                  <c:v>2003.25</c:v>
                </c:pt>
                <c:pt idx="225">
                  <c:v>2003.5</c:v>
                </c:pt>
                <c:pt idx="226">
                  <c:v>2003.75</c:v>
                </c:pt>
                <c:pt idx="227">
                  <c:v>2004</c:v>
                </c:pt>
                <c:pt idx="228">
                  <c:v>2004.25</c:v>
                </c:pt>
                <c:pt idx="229">
                  <c:v>2004.5</c:v>
                </c:pt>
                <c:pt idx="230">
                  <c:v>2004.75</c:v>
                </c:pt>
                <c:pt idx="231">
                  <c:v>2005</c:v>
                </c:pt>
                <c:pt idx="232">
                  <c:v>2005.25</c:v>
                </c:pt>
                <c:pt idx="233">
                  <c:v>2005.5</c:v>
                </c:pt>
                <c:pt idx="234">
                  <c:v>2005.75</c:v>
                </c:pt>
                <c:pt idx="235">
                  <c:v>2006</c:v>
                </c:pt>
                <c:pt idx="236">
                  <c:v>2006.25</c:v>
                </c:pt>
                <c:pt idx="237">
                  <c:v>2006.5</c:v>
                </c:pt>
                <c:pt idx="238">
                  <c:v>2006.75</c:v>
                </c:pt>
                <c:pt idx="239">
                  <c:v>2007</c:v>
                </c:pt>
                <c:pt idx="240">
                  <c:v>2007.25</c:v>
                </c:pt>
                <c:pt idx="241">
                  <c:v>2007.5</c:v>
                </c:pt>
                <c:pt idx="242">
                  <c:v>2007.75</c:v>
                </c:pt>
                <c:pt idx="243">
                  <c:v>2008</c:v>
                </c:pt>
                <c:pt idx="244">
                  <c:v>2008.25</c:v>
                </c:pt>
                <c:pt idx="245">
                  <c:v>2008.5</c:v>
                </c:pt>
                <c:pt idx="246">
                  <c:v>2008.75</c:v>
                </c:pt>
                <c:pt idx="247">
                  <c:v>2009</c:v>
                </c:pt>
                <c:pt idx="248">
                  <c:v>2009.25</c:v>
                </c:pt>
                <c:pt idx="249">
                  <c:v>2009.5</c:v>
                </c:pt>
                <c:pt idx="250">
                  <c:v>2009.75</c:v>
                </c:pt>
                <c:pt idx="251">
                  <c:v>2010</c:v>
                </c:pt>
                <c:pt idx="252">
                  <c:v>2010.25</c:v>
                </c:pt>
                <c:pt idx="253">
                  <c:v>2010.5</c:v>
                </c:pt>
                <c:pt idx="254">
                  <c:v>2010.75</c:v>
                </c:pt>
                <c:pt idx="255">
                  <c:v>2011</c:v>
                </c:pt>
                <c:pt idx="256">
                  <c:v>2011.25</c:v>
                </c:pt>
                <c:pt idx="257">
                  <c:v>2011.5</c:v>
                </c:pt>
                <c:pt idx="258">
                  <c:v>2011.75</c:v>
                </c:pt>
                <c:pt idx="259">
                  <c:v>2012</c:v>
                </c:pt>
                <c:pt idx="260">
                  <c:v>2012.25</c:v>
                </c:pt>
                <c:pt idx="261">
                  <c:v>2012.5</c:v>
                </c:pt>
                <c:pt idx="262">
                  <c:v>2012.75</c:v>
                </c:pt>
                <c:pt idx="263">
                  <c:v>2013</c:v>
                </c:pt>
                <c:pt idx="264">
                  <c:v>2013.25</c:v>
                </c:pt>
                <c:pt idx="265">
                  <c:v>2013.5</c:v>
                </c:pt>
                <c:pt idx="266">
                  <c:v>2013.75</c:v>
                </c:pt>
                <c:pt idx="267">
                  <c:v>2014</c:v>
                </c:pt>
                <c:pt idx="268">
                  <c:v>2014.25</c:v>
                </c:pt>
                <c:pt idx="269">
                  <c:v>2014.5</c:v>
                </c:pt>
                <c:pt idx="270">
                  <c:v>2014.75</c:v>
                </c:pt>
                <c:pt idx="271">
                  <c:v>2015</c:v>
                </c:pt>
                <c:pt idx="272">
                  <c:v>2015.25</c:v>
                </c:pt>
                <c:pt idx="273">
                  <c:v>2015.5</c:v>
                </c:pt>
                <c:pt idx="274">
                  <c:v>2015.75</c:v>
                </c:pt>
                <c:pt idx="275">
                  <c:v>2016</c:v>
                </c:pt>
                <c:pt idx="276">
                  <c:v>2016.25</c:v>
                </c:pt>
                <c:pt idx="277">
                  <c:v>2016.5</c:v>
                </c:pt>
                <c:pt idx="278">
                  <c:v>2016.75</c:v>
                </c:pt>
                <c:pt idx="279">
                  <c:v>2017</c:v>
                </c:pt>
                <c:pt idx="280">
                  <c:v>2017.25</c:v>
                </c:pt>
                <c:pt idx="281">
                  <c:v>2017.5</c:v>
                </c:pt>
                <c:pt idx="282">
                  <c:v>2017.75</c:v>
                </c:pt>
                <c:pt idx="283">
                  <c:v>2018</c:v>
                </c:pt>
                <c:pt idx="284">
                  <c:v>2018.25</c:v>
                </c:pt>
                <c:pt idx="285">
                  <c:v>2018.5</c:v>
                </c:pt>
                <c:pt idx="286">
                  <c:v>2018.75</c:v>
                </c:pt>
                <c:pt idx="287">
                  <c:v>2019</c:v>
                </c:pt>
                <c:pt idx="288">
                  <c:v>2019.25</c:v>
                </c:pt>
                <c:pt idx="289">
                  <c:v>2019.5</c:v>
                </c:pt>
                <c:pt idx="290">
                  <c:v>2019.75</c:v>
                </c:pt>
                <c:pt idx="291">
                  <c:v>2020</c:v>
                </c:pt>
                <c:pt idx="292">
                  <c:v>2020.25</c:v>
                </c:pt>
              </c:numCache>
            </c:numRef>
          </c:xVal>
          <c:yVal>
            <c:numRef>
              <c:f>Sheet2!$C$6:$C$298</c:f>
              <c:numCache>
                <c:formatCode>General</c:formatCode>
                <c:ptCount val="293"/>
                <c:pt idx="0">
                  <c:v>-1.1000000000000001</c:v>
                </c:pt>
                <c:pt idx="1">
                  <c:v>-0.8</c:v>
                </c:pt>
                <c:pt idx="2">
                  <c:v>6.4</c:v>
                </c:pt>
                <c:pt idx="3">
                  <c:v>6.2</c:v>
                </c:pt>
                <c:pt idx="4">
                  <c:v>6.8</c:v>
                </c:pt>
                <c:pt idx="5">
                  <c:v>2.2999999999999998</c:v>
                </c:pt>
                <c:pt idx="6">
                  <c:v>0.5</c:v>
                </c:pt>
                <c:pt idx="7">
                  <c:v>-5.4</c:v>
                </c:pt>
                <c:pt idx="8">
                  <c:v>-1.4</c:v>
                </c:pt>
                <c:pt idx="9">
                  <c:v>4.2</c:v>
                </c:pt>
                <c:pt idx="10">
                  <c:v>-3.3</c:v>
                </c:pt>
                <c:pt idx="11">
                  <c:v>16.600000000000001</c:v>
                </c:pt>
                <c:pt idx="12">
                  <c:v>12.8</c:v>
                </c:pt>
                <c:pt idx="13">
                  <c:v>16.399999999999999</c:v>
                </c:pt>
                <c:pt idx="14">
                  <c:v>7.9</c:v>
                </c:pt>
                <c:pt idx="15">
                  <c:v>5.5</c:v>
                </c:pt>
                <c:pt idx="16">
                  <c:v>7.1</c:v>
                </c:pt>
                <c:pt idx="17">
                  <c:v>8.5</c:v>
                </c:pt>
                <c:pt idx="18">
                  <c:v>0.9</c:v>
                </c:pt>
                <c:pt idx="19">
                  <c:v>4.3</c:v>
                </c:pt>
                <c:pt idx="20">
                  <c:v>0.9</c:v>
                </c:pt>
                <c:pt idx="21">
                  <c:v>2.9</c:v>
                </c:pt>
                <c:pt idx="22">
                  <c:v>13.8</c:v>
                </c:pt>
                <c:pt idx="23">
                  <c:v>7.6</c:v>
                </c:pt>
                <c:pt idx="24">
                  <c:v>3.1</c:v>
                </c:pt>
                <c:pt idx="25">
                  <c:v>-2.2000000000000002</c:v>
                </c:pt>
                <c:pt idx="26">
                  <c:v>-5.9</c:v>
                </c:pt>
                <c:pt idx="27">
                  <c:v>-1.9</c:v>
                </c:pt>
                <c:pt idx="28">
                  <c:v>0.4</c:v>
                </c:pt>
                <c:pt idx="29">
                  <c:v>4.5999999999999996</c:v>
                </c:pt>
                <c:pt idx="30">
                  <c:v>8.1</c:v>
                </c:pt>
                <c:pt idx="31">
                  <c:v>11.9</c:v>
                </c:pt>
                <c:pt idx="32">
                  <c:v>6.6</c:v>
                </c:pt>
                <c:pt idx="33">
                  <c:v>5.5</c:v>
                </c:pt>
                <c:pt idx="34">
                  <c:v>2.4</c:v>
                </c:pt>
                <c:pt idx="35">
                  <c:v>-1.5</c:v>
                </c:pt>
                <c:pt idx="36">
                  <c:v>3.3</c:v>
                </c:pt>
                <c:pt idx="37">
                  <c:v>-0.4</c:v>
                </c:pt>
                <c:pt idx="38">
                  <c:v>6.8</c:v>
                </c:pt>
                <c:pt idx="39">
                  <c:v>2.6</c:v>
                </c:pt>
                <c:pt idx="40">
                  <c:v>-0.9</c:v>
                </c:pt>
                <c:pt idx="41">
                  <c:v>4</c:v>
                </c:pt>
                <c:pt idx="42">
                  <c:v>-4.0999999999999996</c:v>
                </c:pt>
                <c:pt idx="43">
                  <c:v>-10</c:v>
                </c:pt>
                <c:pt idx="44">
                  <c:v>2.6</c:v>
                </c:pt>
                <c:pt idx="45">
                  <c:v>9.6</c:v>
                </c:pt>
                <c:pt idx="46">
                  <c:v>9.6999999999999993</c:v>
                </c:pt>
                <c:pt idx="47">
                  <c:v>7.9</c:v>
                </c:pt>
                <c:pt idx="48">
                  <c:v>9.3000000000000007</c:v>
                </c:pt>
                <c:pt idx="49">
                  <c:v>0.3</c:v>
                </c:pt>
                <c:pt idx="50">
                  <c:v>1.1000000000000001</c:v>
                </c:pt>
                <c:pt idx="51">
                  <c:v>9.3000000000000007</c:v>
                </c:pt>
                <c:pt idx="52">
                  <c:v>-2.1</c:v>
                </c:pt>
                <c:pt idx="53">
                  <c:v>2</c:v>
                </c:pt>
                <c:pt idx="54">
                  <c:v>-5</c:v>
                </c:pt>
                <c:pt idx="55">
                  <c:v>2.7</c:v>
                </c:pt>
                <c:pt idx="56">
                  <c:v>7</c:v>
                </c:pt>
                <c:pt idx="57">
                  <c:v>7.9</c:v>
                </c:pt>
                <c:pt idx="58">
                  <c:v>8.1</c:v>
                </c:pt>
                <c:pt idx="59">
                  <c:v>7.3</c:v>
                </c:pt>
                <c:pt idx="60">
                  <c:v>3.7</c:v>
                </c:pt>
                <c:pt idx="61">
                  <c:v>5</c:v>
                </c:pt>
                <c:pt idx="62">
                  <c:v>1.3</c:v>
                </c:pt>
                <c:pt idx="63">
                  <c:v>4.4000000000000004</c:v>
                </c:pt>
                <c:pt idx="64">
                  <c:v>4.5999999999999996</c:v>
                </c:pt>
                <c:pt idx="65">
                  <c:v>9.1</c:v>
                </c:pt>
                <c:pt idx="66">
                  <c:v>2.7</c:v>
                </c:pt>
                <c:pt idx="67">
                  <c:v>8.6999999999999993</c:v>
                </c:pt>
                <c:pt idx="68">
                  <c:v>4.4000000000000004</c:v>
                </c:pt>
                <c:pt idx="69">
                  <c:v>6.4</c:v>
                </c:pt>
                <c:pt idx="70">
                  <c:v>1.2</c:v>
                </c:pt>
                <c:pt idx="71">
                  <c:v>10</c:v>
                </c:pt>
                <c:pt idx="72">
                  <c:v>5.2</c:v>
                </c:pt>
                <c:pt idx="73">
                  <c:v>9.1999999999999993</c:v>
                </c:pt>
                <c:pt idx="74">
                  <c:v>9.5</c:v>
                </c:pt>
                <c:pt idx="75">
                  <c:v>10.1</c:v>
                </c:pt>
                <c:pt idx="76">
                  <c:v>1.4</c:v>
                </c:pt>
                <c:pt idx="77">
                  <c:v>3.4</c:v>
                </c:pt>
                <c:pt idx="78">
                  <c:v>3.3</c:v>
                </c:pt>
                <c:pt idx="79">
                  <c:v>3.6</c:v>
                </c:pt>
                <c:pt idx="80">
                  <c:v>0.3</c:v>
                </c:pt>
                <c:pt idx="81">
                  <c:v>3.8</c:v>
                </c:pt>
                <c:pt idx="82">
                  <c:v>3.1</c:v>
                </c:pt>
                <c:pt idx="83">
                  <c:v>8.4</c:v>
                </c:pt>
                <c:pt idx="84">
                  <c:v>6.9</c:v>
                </c:pt>
                <c:pt idx="85">
                  <c:v>3.1</c:v>
                </c:pt>
                <c:pt idx="86">
                  <c:v>1.6</c:v>
                </c:pt>
                <c:pt idx="87">
                  <c:v>6.4</c:v>
                </c:pt>
                <c:pt idx="88">
                  <c:v>1.2</c:v>
                </c:pt>
                <c:pt idx="89">
                  <c:v>2.7</c:v>
                </c:pt>
                <c:pt idx="90">
                  <c:v>-1.9</c:v>
                </c:pt>
                <c:pt idx="91">
                  <c:v>-0.6</c:v>
                </c:pt>
                <c:pt idx="92">
                  <c:v>0.6</c:v>
                </c:pt>
                <c:pt idx="93">
                  <c:v>3.7</c:v>
                </c:pt>
                <c:pt idx="94">
                  <c:v>-4.2</c:v>
                </c:pt>
                <c:pt idx="95">
                  <c:v>11.3</c:v>
                </c:pt>
                <c:pt idx="96">
                  <c:v>2.2000000000000002</c:v>
                </c:pt>
                <c:pt idx="97">
                  <c:v>3.3</c:v>
                </c:pt>
                <c:pt idx="98">
                  <c:v>1</c:v>
                </c:pt>
                <c:pt idx="99">
                  <c:v>7.6</c:v>
                </c:pt>
                <c:pt idx="100">
                  <c:v>9.4</c:v>
                </c:pt>
                <c:pt idx="101">
                  <c:v>3.8</c:v>
                </c:pt>
                <c:pt idx="102">
                  <c:v>6.9</c:v>
                </c:pt>
                <c:pt idx="103">
                  <c:v>10.3</c:v>
                </c:pt>
                <c:pt idx="104">
                  <c:v>4.4000000000000004</c:v>
                </c:pt>
                <c:pt idx="105">
                  <c:v>-2.1</c:v>
                </c:pt>
                <c:pt idx="106">
                  <c:v>3.9</c:v>
                </c:pt>
                <c:pt idx="107">
                  <c:v>-3.4</c:v>
                </c:pt>
                <c:pt idx="108">
                  <c:v>1</c:v>
                </c:pt>
                <c:pt idx="109">
                  <c:v>-3.7</c:v>
                </c:pt>
                <c:pt idx="110">
                  <c:v>-1.5</c:v>
                </c:pt>
                <c:pt idx="111">
                  <c:v>-4.8</c:v>
                </c:pt>
                <c:pt idx="112">
                  <c:v>2.9</c:v>
                </c:pt>
                <c:pt idx="113">
                  <c:v>7</c:v>
                </c:pt>
                <c:pt idx="114">
                  <c:v>5.5</c:v>
                </c:pt>
                <c:pt idx="115">
                  <c:v>9.3000000000000007</c:v>
                </c:pt>
                <c:pt idx="116">
                  <c:v>3</c:v>
                </c:pt>
                <c:pt idx="117">
                  <c:v>2.2000000000000002</c:v>
                </c:pt>
                <c:pt idx="118">
                  <c:v>2.9</c:v>
                </c:pt>
                <c:pt idx="119">
                  <c:v>4.8</c:v>
                </c:pt>
                <c:pt idx="120">
                  <c:v>8</c:v>
                </c:pt>
                <c:pt idx="121">
                  <c:v>7.4</c:v>
                </c:pt>
                <c:pt idx="122">
                  <c:v>0</c:v>
                </c:pt>
                <c:pt idx="123">
                  <c:v>1.3</c:v>
                </c:pt>
                <c:pt idx="124">
                  <c:v>16.399999999999999</c:v>
                </c:pt>
                <c:pt idx="125">
                  <c:v>4.0999999999999996</c:v>
                </c:pt>
                <c:pt idx="126">
                  <c:v>5.5</c:v>
                </c:pt>
                <c:pt idx="127">
                  <c:v>0.7</c:v>
                </c:pt>
                <c:pt idx="128">
                  <c:v>0.4</c:v>
                </c:pt>
                <c:pt idx="129">
                  <c:v>3</c:v>
                </c:pt>
                <c:pt idx="130">
                  <c:v>1</c:v>
                </c:pt>
                <c:pt idx="131">
                  <c:v>1.3</c:v>
                </c:pt>
                <c:pt idx="132">
                  <c:v>-8</c:v>
                </c:pt>
                <c:pt idx="133">
                  <c:v>-0.5</c:v>
                </c:pt>
                <c:pt idx="134">
                  <c:v>7.7</c:v>
                </c:pt>
                <c:pt idx="135">
                  <c:v>8.1</c:v>
                </c:pt>
                <c:pt idx="136">
                  <c:v>-2.9</c:v>
                </c:pt>
                <c:pt idx="137">
                  <c:v>4.9000000000000004</c:v>
                </c:pt>
                <c:pt idx="138">
                  <c:v>-4.3</c:v>
                </c:pt>
                <c:pt idx="139">
                  <c:v>-6.1</c:v>
                </c:pt>
                <c:pt idx="140">
                  <c:v>1.8</c:v>
                </c:pt>
                <c:pt idx="141">
                  <c:v>-1.5</c:v>
                </c:pt>
                <c:pt idx="142">
                  <c:v>0.2</c:v>
                </c:pt>
                <c:pt idx="143">
                  <c:v>5.4</c:v>
                </c:pt>
                <c:pt idx="144">
                  <c:v>9.4</c:v>
                </c:pt>
                <c:pt idx="145">
                  <c:v>8.1999999999999993</c:v>
                </c:pt>
                <c:pt idx="146">
                  <c:v>8.6</c:v>
                </c:pt>
                <c:pt idx="147">
                  <c:v>8.1</c:v>
                </c:pt>
                <c:pt idx="148">
                  <c:v>7.1</c:v>
                </c:pt>
                <c:pt idx="149">
                  <c:v>3.9</c:v>
                </c:pt>
                <c:pt idx="150">
                  <c:v>3.3</c:v>
                </c:pt>
                <c:pt idx="151">
                  <c:v>3.9</c:v>
                </c:pt>
                <c:pt idx="152">
                  <c:v>3.6</c:v>
                </c:pt>
                <c:pt idx="153">
                  <c:v>6.2</c:v>
                </c:pt>
                <c:pt idx="154">
                  <c:v>3</c:v>
                </c:pt>
                <c:pt idx="155">
                  <c:v>3.8</c:v>
                </c:pt>
                <c:pt idx="156">
                  <c:v>1.8</c:v>
                </c:pt>
                <c:pt idx="157">
                  <c:v>3.9</c:v>
                </c:pt>
                <c:pt idx="158">
                  <c:v>2.2000000000000002</c:v>
                </c:pt>
                <c:pt idx="159">
                  <c:v>3</c:v>
                </c:pt>
                <c:pt idx="160">
                  <c:v>4.4000000000000004</c:v>
                </c:pt>
                <c:pt idx="161">
                  <c:v>3.5</c:v>
                </c:pt>
                <c:pt idx="162">
                  <c:v>7</c:v>
                </c:pt>
                <c:pt idx="163">
                  <c:v>2.1</c:v>
                </c:pt>
                <c:pt idx="164">
                  <c:v>5.4</c:v>
                </c:pt>
                <c:pt idx="165">
                  <c:v>2.4</c:v>
                </c:pt>
                <c:pt idx="166">
                  <c:v>5.4</c:v>
                </c:pt>
                <c:pt idx="167">
                  <c:v>4.0999999999999996</c:v>
                </c:pt>
                <c:pt idx="168">
                  <c:v>3.1</c:v>
                </c:pt>
                <c:pt idx="169">
                  <c:v>3</c:v>
                </c:pt>
                <c:pt idx="170">
                  <c:v>0.8</c:v>
                </c:pt>
                <c:pt idx="171">
                  <c:v>4.4000000000000004</c:v>
                </c:pt>
                <c:pt idx="172">
                  <c:v>1.5</c:v>
                </c:pt>
                <c:pt idx="173">
                  <c:v>0.3</c:v>
                </c:pt>
                <c:pt idx="174">
                  <c:v>-3.6</c:v>
                </c:pt>
                <c:pt idx="175">
                  <c:v>-1.9</c:v>
                </c:pt>
                <c:pt idx="176">
                  <c:v>3.2</c:v>
                </c:pt>
                <c:pt idx="177">
                  <c:v>2</c:v>
                </c:pt>
                <c:pt idx="178">
                  <c:v>1.4</c:v>
                </c:pt>
                <c:pt idx="179">
                  <c:v>4.9000000000000004</c:v>
                </c:pt>
                <c:pt idx="180">
                  <c:v>4.4000000000000004</c:v>
                </c:pt>
                <c:pt idx="181">
                  <c:v>4</c:v>
                </c:pt>
                <c:pt idx="182">
                  <c:v>4.2</c:v>
                </c:pt>
                <c:pt idx="183">
                  <c:v>0.7</c:v>
                </c:pt>
                <c:pt idx="184">
                  <c:v>2.2999999999999998</c:v>
                </c:pt>
                <c:pt idx="185">
                  <c:v>1.9</c:v>
                </c:pt>
                <c:pt idx="186">
                  <c:v>5.5</c:v>
                </c:pt>
                <c:pt idx="187">
                  <c:v>3.9</c:v>
                </c:pt>
                <c:pt idx="188">
                  <c:v>5.5</c:v>
                </c:pt>
                <c:pt idx="189">
                  <c:v>2.4</c:v>
                </c:pt>
                <c:pt idx="190">
                  <c:v>4.7</c:v>
                </c:pt>
                <c:pt idx="191">
                  <c:v>1.4</c:v>
                </c:pt>
                <c:pt idx="192">
                  <c:v>1.2</c:v>
                </c:pt>
                <c:pt idx="193">
                  <c:v>3.4</c:v>
                </c:pt>
                <c:pt idx="194">
                  <c:v>2.7</c:v>
                </c:pt>
                <c:pt idx="195">
                  <c:v>3</c:v>
                </c:pt>
                <c:pt idx="196">
                  <c:v>6.8</c:v>
                </c:pt>
                <c:pt idx="197">
                  <c:v>3.6</c:v>
                </c:pt>
                <c:pt idx="198">
                  <c:v>4.2</c:v>
                </c:pt>
                <c:pt idx="199">
                  <c:v>2.6</c:v>
                </c:pt>
                <c:pt idx="200">
                  <c:v>6.8</c:v>
                </c:pt>
                <c:pt idx="201">
                  <c:v>5.0999999999999996</c:v>
                </c:pt>
                <c:pt idx="202">
                  <c:v>3.5</c:v>
                </c:pt>
                <c:pt idx="203">
                  <c:v>4.0999999999999996</c:v>
                </c:pt>
                <c:pt idx="204">
                  <c:v>3.8</c:v>
                </c:pt>
                <c:pt idx="205">
                  <c:v>5.0999999999999996</c:v>
                </c:pt>
                <c:pt idx="206">
                  <c:v>6.6</c:v>
                </c:pt>
                <c:pt idx="207">
                  <c:v>3.8</c:v>
                </c:pt>
                <c:pt idx="208">
                  <c:v>3.4</c:v>
                </c:pt>
                <c:pt idx="209">
                  <c:v>5.4</c:v>
                </c:pt>
                <c:pt idx="210">
                  <c:v>6.7</c:v>
                </c:pt>
                <c:pt idx="211">
                  <c:v>1.5</c:v>
                </c:pt>
                <c:pt idx="212">
                  <c:v>7.5</c:v>
                </c:pt>
                <c:pt idx="213">
                  <c:v>0.4</c:v>
                </c:pt>
                <c:pt idx="214">
                  <c:v>2.4</c:v>
                </c:pt>
                <c:pt idx="215">
                  <c:v>-1.3</c:v>
                </c:pt>
                <c:pt idx="216">
                  <c:v>2.5</c:v>
                </c:pt>
                <c:pt idx="217">
                  <c:v>-1.6</c:v>
                </c:pt>
                <c:pt idx="218">
                  <c:v>1.1000000000000001</c:v>
                </c:pt>
                <c:pt idx="219">
                  <c:v>3.4</c:v>
                </c:pt>
                <c:pt idx="220">
                  <c:v>2.5</c:v>
                </c:pt>
                <c:pt idx="221">
                  <c:v>1.6</c:v>
                </c:pt>
                <c:pt idx="222">
                  <c:v>0.5</c:v>
                </c:pt>
                <c:pt idx="223">
                  <c:v>2.1</c:v>
                </c:pt>
                <c:pt idx="224">
                  <c:v>3.6</c:v>
                </c:pt>
                <c:pt idx="225">
                  <c:v>6.8</c:v>
                </c:pt>
                <c:pt idx="226">
                  <c:v>4.7</c:v>
                </c:pt>
                <c:pt idx="227">
                  <c:v>2.2999999999999998</c:v>
                </c:pt>
                <c:pt idx="228">
                  <c:v>3.2</c:v>
                </c:pt>
                <c:pt idx="229">
                  <c:v>3.8</c:v>
                </c:pt>
                <c:pt idx="230">
                  <c:v>4.2</c:v>
                </c:pt>
                <c:pt idx="231">
                  <c:v>4.5</c:v>
                </c:pt>
                <c:pt idx="232">
                  <c:v>2</c:v>
                </c:pt>
                <c:pt idx="233">
                  <c:v>3.2</c:v>
                </c:pt>
                <c:pt idx="234">
                  <c:v>2.2999999999999998</c:v>
                </c:pt>
                <c:pt idx="235">
                  <c:v>5.5</c:v>
                </c:pt>
                <c:pt idx="236">
                  <c:v>1</c:v>
                </c:pt>
                <c:pt idx="237">
                  <c:v>0.6</c:v>
                </c:pt>
                <c:pt idx="238">
                  <c:v>3.4</c:v>
                </c:pt>
                <c:pt idx="239">
                  <c:v>1.2</c:v>
                </c:pt>
                <c:pt idx="240">
                  <c:v>2.6</c:v>
                </c:pt>
                <c:pt idx="241">
                  <c:v>2.4</c:v>
                </c:pt>
                <c:pt idx="242">
                  <c:v>2.5</c:v>
                </c:pt>
                <c:pt idx="243">
                  <c:v>-1.6</c:v>
                </c:pt>
                <c:pt idx="244">
                  <c:v>2.2999999999999998</c:v>
                </c:pt>
                <c:pt idx="245">
                  <c:v>-2.1</c:v>
                </c:pt>
                <c:pt idx="246">
                  <c:v>-8.5</c:v>
                </c:pt>
                <c:pt idx="247">
                  <c:v>-4.5999999999999996</c:v>
                </c:pt>
                <c:pt idx="248">
                  <c:v>-0.7</c:v>
                </c:pt>
                <c:pt idx="249">
                  <c:v>1.5</c:v>
                </c:pt>
                <c:pt idx="250">
                  <c:v>4.3</c:v>
                </c:pt>
                <c:pt idx="251">
                  <c:v>2</c:v>
                </c:pt>
                <c:pt idx="252">
                  <c:v>3.9</c:v>
                </c:pt>
                <c:pt idx="253">
                  <c:v>3.1</c:v>
                </c:pt>
                <c:pt idx="254">
                  <c:v>2.1</c:v>
                </c:pt>
                <c:pt idx="255">
                  <c:v>-1</c:v>
                </c:pt>
                <c:pt idx="256">
                  <c:v>2.7</c:v>
                </c:pt>
                <c:pt idx="257">
                  <c:v>-0.2</c:v>
                </c:pt>
                <c:pt idx="258">
                  <c:v>4.5999999999999996</c:v>
                </c:pt>
                <c:pt idx="259">
                  <c:v>3.3</c:v>
                </c:pt>
                <c:pt idx="260">
                  <c:v>1.8</c:v>
                </c:pt>
                <c:pt idx="261">
                  <c:v>0.7</c:v>
                </c:pt>
                <c:pt idx="262">
                  <c:v>0.4</c:v>
                </c:pt>
                <c:pt idx="263">
                  <c:v>3.5</c:v>
                </c:pt>
                <c:pt idx="264">
                  <c:v>0.6</c:v>
                </c:pt>
                <c:pt idx="265">
                  <c:v>3.2</c:v>
                </c:pt>
                <c:pt idx="266">
                  <c:v>2.9</c:v>
                </c:pt>
                <c:pt idx="267">
                  <c:v>-1.4</c:v>
                </c:pt>
                <c:pt idx="268">
                  <c:v>5.2</c:v>
                </c:pt>
                <c:pt idx="269">
                  <c:v>4.7</c:v>
                </c:pt>
                <c:pt idx="270">
                  <c:v>1.8</c:v>
                </c:pt>
                <c:pt idx="271">
                  <c:v>3.3</c:v>
                </c:pt>
                <c:pt idx="272">
                  <c:v>2.2999999999999998</c:v>
                </c:pt>
                <c:pt idx="273">
                  <c:v>1.3</c:v>
                </c:pt>
                <c:pt idx="274">
                  <c:v>0.6</c:v>
                </c:pt>
                <c:pt idx="275">
                  <c:v>2.4</c:v>
                </c:pt>
                <c:pt idx="276">
                  <c:v>1.2</c:v>
                </c:pt>
                <c:pt idx="277">
                  <c:v>2.4</c:v>
                </c:pt>
                <c:pt idx="278">
                  <c:v>2</c:v>
                </c:pt>
                <c:pt idx="279">
                  <c:v>1.9</c:v>
                </c:pt>
                <c:pt idx="280">
                  <c:v>2.2999999999999998</c:v>
                </c:pt>
                <c:pt idx="281">
                  <c:v>2.9</c:v>
                </c:pt>
                <c:pt idx="282">
                  <c:v>3.8</c:v>
                </c:pt>
                <c:pt idx="283">
                  <c:v>3.1</c:v>
                </c:pt>
                <c:pt idx="284">
                  <c:v>3.4</c:v>
                </c:pt>
                <c:pt idx="285">
                  <c:v>1.9</c:v>
                </c:pt>
                <c:pt idx="286">
                  <c:v>0.9</c:v>
                </c:pt>
                <c:pt idx="287">
                  <c:v>2.4</c:v>
                </c:pt>
                <c:pt idx="288">
                  <c:v>3.2</c:v>
                </c:pt>
                <c:pt idx="289">
                  <c:v>2.8</c:v>
                </c:pt>
                <c:pt idx="290">
                  <c:v>1.9</c:v>
                </c:pt>
                <c:pt idx="291">
                  <c:v>-5.0999999999999996</c:v>
                </c:pt>
                <c:pt idx="292">
                  <c:v>-31.2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C87-4C30-A576-D17AF3DC99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6618224"/>
        <c:axId val="1"/>
      </c:scatterChart>
      <c:valAx>
        <c:axId val="946618224"/>
        <c:scaling>
          <c:orientation val="minMax"/>
          <c:max val="2021"/>
          <c:min val="1945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en-US" sz="1200" b="0"/>
                  <a:t>Quarterly GDP Growth Rate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661822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0.59883</cdr:x>
      <cdr:y>0.8433</cdr:y>
    </cdr:from>
    <cdr:to>
      <cdr:x>0.7055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33474" y="54743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0.59883</cdr:x>
      <cdr:y>0.8433</cdr:y>
    </cdr:from>
    <cdr:to>
      <cdr:x>0.7055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33474" y="54743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0.13233</cdr:x>
      <cdr:y>0.16013</cdr:y>
    </cdr:from>
    <cdr:to>
      <cdr:x>0.13233</cdr:x>
      <cdr:y>0.72222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393BFF42-E58F-46FB-9CDD-02D38B062935}"/>
            </a:ext>
          </a:extLst>
        </cdr:cNvPr>
        <cdr:cNvCxnSpPr/>
      </cdr:nvCxnSpPr>
      <cdr:spPr>
        <a:xfrm xmlns:a="http://schemas.openxmlformats.org/drawingml/2006/main">
          <a:off x="389211" y="439270"/>
          <a:ext cx="0" cy="1541930"/>
        </a:xfrm>
        <a:prstGeom xmlns:a="http://schemas.openxmlformats.org/drawingml/2006/main" prst="straightConnector1">
          <a:avLst/>
        </a:prstGeom>
        <a:ln xmlns:a="http://schemas.openxmlformats.org/drawingml/2006/main" w="38100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0.13233</cdr:x>
      <cdr:y>0.16013</cdr:y>
    </cdr:from>
    <cdr:to>
      <cdr:x>0.13233</cdr:x>
      <cdr:y>0.72222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5B92EE3B-884A-49A5-A353-FFC3879758B7}"/>
            </a:ext>
          </a:extLst>
        </cdr:cNvPr>
        <cdr:cNvCxnSpPr/>
      </cdr:nvCxnSpPr>
      <cdr:spPr>
        <a:xfrm xmlns:a="http://schemas.openxmlformats.org/drawingml/2006/main">
          <a:off x="389211" y="439270"/>
          <a:ext cx="0" cy="1541930"/>
        </a:xfrm>
        <a:prstGeom xmlns:a="http://schemas.openxmlformats.org/drawingml/2006/main" prst="straightConnector1">
          <a:avLst/>
        </a:prstGeom>
        <a:ln xmlns:a="http://schemas.openxmlformats.org/drawingml/2006/main" w="38100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0.13281</cdr:x>
      <cdr:y>0.32862</cdr:y>
    </cdr:from>
    <cdr:to>
      <cdr:x>0.13281</cdr:x>
      <cdr:y>0.7047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F0E16224-7B6A-44F4-A010-E7CA9856F482}"/>
            </a:ext>
          </a:extLst>
        </cdr:cNvPr>
        <cdr:cNvCxnSpPr/>
      </cdr:nvCxnSpPr>
      <cdr:spPr>
        <a:xfrm xmlns:a="http://schemas.openxmlformats.org/drawingml/2006/main">
          <a:off x="390643" y="914400"/>
          <a:ext cx="0" cy="1046480"/>
        </a:xfrm>
        <a:prstGeom xmlns:a="http://schemas.openxmlformats.org/drawingml/2006/main" prst="straightConnector1">
          <a:avLst/>
        </a:prstGeom>
        <a:ln xmlns:a="http://schemas.openxmlformats.org/drawingml/2006/main" w="38100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8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2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8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1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2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2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9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4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2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D02D-EDFF-4A49-842C-0A12D9913550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https://people.ucsc.edu/~rfairlie/pape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NULL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9214"/>
          </a:xfrm>
        </p:spPr>
        <p:txBody>
          <a:bodyPr>
            <a:normAutofit fontScale="90000"/>
          </a:bodyPr>
          <a:lstStyle/>
          <a:p>
            <a:r>
              <a:rPr lang="en" sz="4000" b="1" dirty="0">
                <a:solidFill>
                  <a:schemeClr val="accent1"/>
                </a:solidFill>
              </a:rPr>
              <a:t>The Early-Stage Impacts of COVID-19 on Small Business Owners </a:t>
            </a:r>
            <a:r>
              <a:rPr lang="en-US" sz="4000" b="1" dirty="0">
                <a:solidFill>
                  <a:schemeClr val="accent1"/>
                </a:solidFill>
              </a:rPr>
              <a:t>and Related Research:</a:t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Bradford-Osborne Research Award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3771" y="3602037"/>
            <a:ext cx="10672355" cy="27465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Robert Fairlie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University of California, Santa Cruz and NBER</a:t>
            </a:r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Foster School of Business, University of Washington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April 29, 2022</a:t>
            </a:r>
          </a:p>
        </p:txBody>
      </p:sp>
    </p:spTree>
    <p:extLst>
      <p:ext uri="{BB962C8B-B14F-4D97-AF65-F5344CB8AC3E}">
        <p14:creationId xmlns:p14="http://schemas.microsoft.com/office/powerpoint/2010/main" val="134498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898" y="685483"/>
            <a:ext cx="5611587" cy="556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90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88" y="354058"/>
            <a:ext cx="9899877" cy="41269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9531" y="4859383"/>
            <a:ext cx="9274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“The COVID-19 pandemic has shed light to the disparities already facing minority-owned small businesses,”</a:t>
            </a:r>
            <a:r>
              <a:rPr lang="en-US" dirty="0"/>
              <a:t> said Harris. </a:t>
            </a:r>
            <a:r>
              <a:rPr lang="en-US" b="1" dirty="0"/>
              <a:t>“With over 40% of Black small businesses closed due to COVID-19, its imperative Congress ensure that we are doing everything we can to support and lift up these businesses, particularly during a health and economic pandemic.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33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Has There been a Rebound in Small Business Activity since April 2020?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Ongoing tracking of business ownership patterns based on requests by:</a:t>
            </a:r>
          </a:p>
          <a:p>
            <a:r>
              <a:rPr lang="en-US" sz="2400" dirty="0"/>
              <a:t>President’s Office</a:t>
            </a:r>
          </a:p>
          <a:p>
            <a:r>
              <a:rPr lang="en-US" sz="2400" dirty="0"/>
              <a:t>Vice President’s Office</a:t>
            </a:r>
          </a:p>
          <a:p>
            <a:r>
              <a:rPr lang="en-US" sz="2400" dirty="0"/>
              <a:t>Senate and House Testimonies and Committees</a:t>
            </a:r>
          </a:p>
          <a:p>
            <a:r>
              <a:rPr lang="en-US" sz="2400" dirty="0"/>
              <a:t>California State Assembly and Governor’s Office</a:t>
            </a:r>
          </a:p>
          <a:p>
            <a:r>
              <a:rPr lang="en-US" sz="2400" dirty="0"/>
              <a:t>Media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43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80509"/>
              </p:ext>
            </p:extLst>
          </p:nvPr>
        </p:nvGraphicFramePr>
        <p:xfrm>
          <a:off x="1074656" y="216816"/>
          <a:ext cx="10067826" cy="6438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3"/>
          <p:cNvSpPr txBox="1"/>
          <p:nvPr/>
        </p:nvSpPr>
        <p:spPr>
          <a:xfrm>
            <a:off x="6615502" y="2180430"/>
            <a:ext cx="1340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B050"/>
                </a:solidFill>
              </a:rPr>
              <a:t>October 2020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7536404" y="3429000"/>
            <a:ext cx="14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B050"/>
                </a:solidFill>
              </a:rPr>
              <a:t>February 2021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5120910" y="4308957"/>
            <a:ext cx="1056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B050"/>
                </a:solidFill>
              </a:rPr>
              <a:t>April 2020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06591533-234A-4DA0-80B8-6CA42D9D17B8}"/>
              </a:ext>
            </a:extLst>
          </p:cNvPr>
          <p:cNvSpPr txBox="1"/>
          <p:nvPr/>
        </p:nvSpPr>
        <p:spPr>
          <a:xfrm>
            <a:off x="9960664" y="2638720"/>
            <a:ext cx="15231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B050"/>
                </a:solidFill>
              </a:rPr>
              <a:t>December 2021</a:t>
            </a:r>
          </a:p>
        </p:txBody>
      </p:sp>
    </p:spTree>
    <p:extLst>
      <p:ext uri="{BB962C8B-B14F-4D97-AF65-F5344CB8AC3E}">
        <p14:creationId xmlns:p14="http://schemas.microsoft.com/office/powerpoint/2010/main" val="3875171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254018"/>
              </p:ext>
            </p:extLst>
          </p:nvPr>
        </p:nvGraphicFramePr>
        <p:xfrm>
          <a:off x="989814" y="183823"/>
          <a:ext cx="9992413" cy="6674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7867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C103B8-C40D-4EF8-8D9B-1778C93C0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533" y="569390"/>
            <a:ext cx="8267307" cy="552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60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Follow-up Research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sz="2400" dirty="0"/>
              <a:t>What happened to other small business outcomes in the pandemic?</a:t>
            </a:r>
          </a:p>
          <a:p>
            <a:pPr marL="742950" lvl="1" indent="-285750"/>
            <a:r>
              <a:rPr lang="en-US" dirty="0"/>
              <a:t>Permanent business closures</a:t>
            </a:r>
          </a:p>
          <a:p>
            <a:pPr marL="742950" lvl="1" indent="-285750"/>
            <a:r>
              <a:rPr lang="en-US" dirty="0"/>
              <a:t>Did new businesses arise out of necessity from job losses?</a:t>
            </a:r>
          </a:p>
          <a:p>
            <a:pPr marL="742950" lvl="1" indent="-285750"/>
            <a:r>
              <a:rPr lang="en-US" dirty="0"/>
              <a:t>What happened to business owner earnings? </a:t>
            </a:r>
          </a:p>
          <a:p>
            <a:pPr marL="285750" indent="-285750"/>
            <a:r>
              <a:rPr lang="en-US" sz="2400" dirty="0"/>
              <a:t>Paycheck Protection Program</a:t>
            </a:r>
          </a:p>
          <a:p>
            <a:pPr marL="742950" lvl="1" indent="-285750"/>
            <a:r>
              <a:rPr lang="en-US" dirty="0"/>
              <a:t>Were funds allocated proportionately to communities of color?</a:t>
            </a:r>
          </a:p>
          <a:p>
            <a:pPr marL="742950" lvl="1" indent="-285750"/>
            <a:r>
              <a:rPr lang="en-US" dirty="0"/>
              <a:t>Evolution of program over time?</a:t>
            </a:r>
          </a:p>
          <a:p>
            <a:pPr marL="742950" lvl="1" indent="-285750"/>
            <a:r>
              <a:rPr lang="en-US" dirty="0"/>
              <a:t>U.S. Senate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55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Permanent Small Business 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sz="2400" dirty="0"/>
              <a:t>CPS: active business owners (temporary or permanent closures?)</a:t>
            </a:r>
          </a:p>
          <a:p>
            <a:pPr marL="285750" indent="-285750"/>
            <a:r>
              <a:rPr lang="en-US" sz="2400" dirty="0"/>
              <a:t>Surprisingly little is known on whether these shutdowns turned into permanent closures and whether small businesses were disproportionately hit.</a:t>
            </a:r>
          </a:p>
          <a:p>
            <a:pPr marL="285750" indent="-285750"/>
            <a:r>
              <a:rPr lang="en-US" sz="2400" dirty="0"/>
              <a:t>Difficult to measure permanent closures</a:t>
            </a:r>
          </a:p>
          <a:p>
            <a:pPr marL="285750" indent="-285750"/>
            <a:r>
              <a:rPr lang="en-US" sz="2400" dirty="0"/>
              <a:t>Create and analyze measure of permanent business closures using confidential administrative firm-level panel microdata </a:t>
            </a:r>
          </a:p>
          <a:p>
            <a:pPr marL="285750" indent="-285750"/>
            <a:r>
              <a:rPr lang="en-US" sz="2400" dirty="0"/>
              <a:t>Covers the universe of businesses filing sales taxes</a:t>
            </a:r>
          </a:p>
          <a:p>
            <a:pPr marL="285750" indent="-285750"/>
            <a:r>
              <a:rPr lang="en-US" sz="2400" dirty="0"/>
              <a:t>California Department of Tax and Fee Administration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80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765508" y="285229"/>
          <a:ext cx="8660984" cy="6287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0252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765508" y="285229"/>
          <a:ext cx="8660984" cy="6287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96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The Early Impacts of 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sz="2400" dirty="0"/>
              <a:t>Stores, factories and many other businesses closed by policy mandate, downward demand shifts, health concerns, or other factors. </a:t>
            </a:r>
          </a:p>
          <a:p>
            <a:pPr marL="285750" indent="-285750"/>
            <a:r>
              <a:rPr lang="en-US" sz="2400" dirty="0"/>
              <a:t>But the early effects of COVID-19 on small businesses were difficult to measure because of the lack of timely data, especially by race, ethnicity and gender</a:t>
            </a:r>
          </a:p>
          <a:p>
            <a:pPr marL="285750" indent="-285750"/>
            <a:r>
              <a:rPr lang="en-US" sz="2400" dirty="0"/>
              <a:t>How large were the early-stage impacts of COVID-19 and were there disproportionate impacts for specific demographic groups?</a:t>
            </a:r>
          </a:p>
          <a:p>
            <a:pPr marL="285750" indent="-285750"/>
            <a:r>
              <a:rPr lang="en-US" sz="2400" dirty="0"/>
              <a:t>Use Current Population Survey (CPS) microdata from the Bureau of Labor Statistics (BLS) to track active business owners in the pandemic</a:t>
            </a:r>
          </a:p>
          <a:p>
            <a:pPr marL="285750" indent="-28575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8688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0F382D-10A0-4778-800F-A595ED591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268" y="284988"/>
            <a:ext cx="8665464" cy="628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10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What happened to small business owners in the pandemic?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sz="2400" dirty="0">
                <a:cs typeface="Times New Roman" panose="02020603050405020304" pitchFamily="18" charset="0"/>
              </a:rPr>
              <a:t>Did new businesses arise out of necessity from job losses?</a:t>
            </a:r>
          </a:p>
          <a:p>
            <a:pPr marL="742950" lvl="1" indent="-285750"/>
            <a:r>
              <a:rPr lang="en-US" dirty="0">
                <a:cs typeface="Times New Roman" panose="02020603050405020304" pitchFamily="18" charset="0"/>
              </a:rPr>
              <a:t>Kauffman Early-Stage Entrepreneurship Indicators</a:t>
            </a:r>
          </a:p>
          <a:p>
            <a:pPr marL="742950" lvl="1" indent="-285750"/>
            <a:r>
              <a:rPr lang="en-US" dirty="0">
                <a:cs typeface="Times New Roman" panose="02020603050405020304" pitchFamily="18" charset="0"/>
              </a:rPr>
              <a:t>Opportunity Share</a:t>
            </a:r>
          </a:p>
          <a:p>
            <a:pPr marL="285750" indent="-285750"/>
            <a:r>
              <a:rPr lang="en-US" sz="2400" dirty="0">
                <a:cs typeface="Times New Roman" panose="02020603050405020304" pitchFamily="18" charset="0"/>
              </a:rPr>
              <a:t>What happened to business owner earnings? </a:t>
            </a:r>
          </a:p>
          <a:p>
            <a:pPr marL="742950" lvl="1" indent="-285750"/>
            <a:r>
              <a:rPr lang="en-US" dirty="0">
                <a:cs typeface="Times New Roman" panose="02020603050405020304" pitchFamily="18" charset="0"/>
              </a:rPr>
              <a:t>ASEC (March) CPS Files include calendar year earnings (2020)</a:t>
            </a:r>
          </a:p>
          <a:p>
            <a:pPr marL="742950" lvl="1" indent="-285750"/>
            <a:r>
              <a:rPr lang="en-US" dirty="0">
                <a:cs typeface="Times New Roman" panose="02020603050405020304" pitchFamily="18" charset="0"/>
              </a:rPr>
              <a:t>Project for the Small Business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715717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7E5848-92DB-47BC-856C-D62030D68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212" y="357680"/>
            <a:ext cx="9041142" cy="614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923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BD44466-BBE3-4F1D-97F9-86F12387D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811713"/>
              </p:ext>
            </p:extLst>
          </p:nvPr>
        </p:nvGraphicFramePr>
        <p:xfrm>
          <a:off x="1518119" y="444690"/>
          <a:ext cx="8668712" cy="629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8377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Pandemic What happened to small business owners in the pandemic?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285750" indent="-285750"/>
                <a:r>
                  <a:rPr lang="en-US" sz="2400" dirty="0">
                    <a:cs typeface="Times New Roman" panose="02020603050405020304" pitchFamily="18" charset="0"/>
                  </a:rPr>
                  <a:t>Blinder-Oaxaca decompositions</a:t>
                </a:r>
              </a:p>
              <a:p>
                <a:pPr marL="742950" lvl="1" indent="-285750"/>
                <a:r>
                  <a:rPr lang="en-US" dirty="0">
                    <a:cs typeface="Times New Roman" panose="02020603050405020304" pitchFamily="18" charset="0"/>
                  </a:rPr>
                  <a:t>Explanations for difference between two groups at one point in time</a:t>
                </a:r>
              </a:p>
              <a:p>
                <a:pPr marL="285750" indent="-285750"/>
                <a:r>
                  <a:rPr lang="en-US" sz="2400" dirty="0">
                    <a:cs typeface="Times New Roman" panose="02020603050405020304" pitchFamily="18" charset="0"/>
                  </a:rPr>
                  <a:t>Pandemic interaction decomposition</a:t>
                </a:r>
              </a:p>
              <a:p>
                <a:pPr marL="742950" lvl="1" indent="-285750"/>
                <a:r>
                  <a:rPr lang="en-US" dirty="0">
                    <a:cs typeface="Times New Roman" panose="02020603050405020304" pitchFamily="18" charset="0"/>
                  </a:rPr>
                  <a:t>Provide an answer to the question, for example, of how much did the pre-pandemic Black industry distribution relative to the White distribution contribute to larger Black business earnings losses in the pandemic</a:t>
                </a:r>
              </a:p>
              <a:p>
                <a:pPr marL="742950" lvl="1" indent="-285750"/>
                <a:r>
                  <a:rPr lang="en-US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(</m:t>
                        </m:r>
                        <m:sSubSup>
                          <m:sSubSupPr>
                            <m:ctrlPr>
                              <a:rPr lang="en-US" i="1"/>
                            </m:ctrlPr>
                          </m:sSubSupPr>
                          <m:e>
                            <m:bar>
                              <m:barPr>
                                <m:pos m:val="top"/>
                                <m:ctrlPr>
                                  <a:rPr lang="en-US" i="1"/>
                                </m:ctrlPr>
                              </m:barPr>
                              <m:e>
                                <m:r>
                                  <a:rPr lang="en-US" i="1"/>
                                  <m:t>𝑋</m:t>
                                </m:r>
                              </m:e>
                            </m:bar>
                          </m:e>
                          <m:sub>
                            <m:r>
                              <a:rPr lang="en-US" i="1"/>
                              <m:t>2019</m:t>
                            </m:r>
                          </m:sub>
                          <m:sup>
                            <m:r>
                              <a:rPr lang="en-US" i="1"/>
                              <m:t>𝑊</m:t>
                            </m:r>
                          </m:sup>
                        </m:sSubSup>
                        <m:r>
                          <a:rPr lang="en-US" i="1"/>
                          <m:t>−</m:t>
                        </m:r>
                        <m:sSubSup>
                          <m:sSubSupPr>
                            <m:ctrlPr>
                              <a:rPr lang="en-US" i="1"/>
                            </m:ctrlPr>
                          </m:sSubSupPr>
                          <m:e>
                            <m:bar>
                              <m:barPr>
                                <m:pos m:val="top"/>
                                <m:ctrlPr>
                                  <a:rPr lang="en-US" i="1"/>
                                </m:ctrlPr>
                              </m:barPr>
                              <m:e>
                                <m:r>
                                  <a:rPr lang="en-US" i="1"/>
                                  <m:t>𝑋</m:t>
                                </m:r>
                              </m:e>
                            </m:bar>
                          </m:e>
                          <m:sub>
                            <m:r>
                              <a:rPr lang="en-US" i="1"/>
                              <m:t>2019</m:t>
                            </m:r>
                          </m:sub>
                          <m:sup>
                            <m:r>
                              <a:rPr lang="en-US" i="1"/>
                              <m:t>𝑀</m:t>
                            </m:r>
                          </m:sup>
                        </m:sSubSup>
                        <m:r>
                          <a:rPr lang="en-US" i="1"/>
                          <m:t>)(</m:t>
                        </m:r>
                        <m:sSubSup>
                          <m:sSubSupPr>
                            <m:ctrlPr>
                              <a:rPr lang="en-US" i="1"/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en-US" i="1"/>
                                </m:ctrlPr>
                              </m:accPr>
                              <m:e>
                                <m:r>
                                  <a:rPr lang="en-US" i="1"/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en-US" i="1"/>
                              <m:t>2020</m:t>
                            </m:r>
                          </m:sub>
                          <m:sup>
                            <m:r>
                              <a:rPr lang="en-US" i="1"/>
                              <m:t>∗</m:t>
                            </m:r>
                          </m:sup>
                        </m:sSubSup>
                        <m:r>
                          <a:rPr lang="en-US" i="1"/>
                          <m:t>−</m:t>
                        </m:r>
                        <m:sSubSup>
                          <m:sSubSupPr>
                            <m:ctrlPr>
                              <a:rPr lang="en-US" i="1"/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en-US" i="1"/>
                                </m:ctrlPr>
                              </m:accPr>
                              <m:e>
                                <m:r>
                                  <a:rPr lang="en-US" i="1"/>
                                  <m:t>𝛽</m:t>
                                </m:r>
                              </m:e>
                            </m:acc>
                          </m:e>
                          <m:sub>
                            <m:r>
                              <a:rPr lang="en-US" i="1"/>
                              <m:t>2019</m:t>
                            </m:r>
                          </m:sub>
                          <m:sup>
                            <m:r>
                              <a:rPr lang="en-US" i="1"/>
                              <m:t>∗</m:t>
                            </m:r>
                          </m:sup>
                        </m:sSubSup>
                        <m:r>
                          <a:rPr lang="en-US" i="1"/>
                          <m:t>)</m:t>
                        </m:r>
                      </m:e>
                    </m:d>
                  </m:oMath>
                </a14:m>
                <a:endParaRPr lang="en-US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673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57740C-E088-4AF0-BED5-0E71376ABDBA}"/>
              </a:ext>
            </a:extLst>
          </p:cNvPr>
          <p:cNvSpPr/>
          <p:nvPr/>
        </p:nvSpPr>
        <p:spPr>
          <a:xfrm>
            <a:off x="1527142" y="3742441"/>
            <a:ext cx="8136618" cy="358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FCD283-4662-4B5D-9FF5-9E640B6A4CFD}"/>
              </a:ext>
            </a:extLst>
          </p:cNvPr>
          <p:cNvSpPr/>
          <p:nvPr/>
        </p:nvSpPr>
        <p:spPr>
          <a:xfrm>
            <a:off x="1527142" y="2450969"/>
            <a:ext cx="8136618" cy="358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E02938-5642-48E8-8C75-A4AA89264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427" y="75414"/>
            <a:ext cx="7832333" cy="692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295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Paycheck Protection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dirty="0"/>
              <a:t>Provided loans to small businesses that could be forgiven if employees were kept on the payroll through the pandemic</a:t>
            </a:r>
          </a:p>
          <a:p>
            <a:pPr marL="285750" indent="-285750"/>
            <a:r>
              <a:rPr lang="en-US" dirty="0"/>
              <a:t>Were funds allocated proportionately to communities of color?</a:t>
            </a:r>
          </a:p>
          <a:p>
            <a:pPr marL="285750" indent="-285750"/>
            <a:r>
              <a:rPr lang="en-US" dirty="0"/>
              <a:t>Evolution of program over time?</a:t>
            </a:r>
          </a:p>
          <a:p>
            <a:r>
              <a:rPr lang="en-US" dirty="0"/>
              <a:t>Size and scope of program:</a:t>
            </a:r>
          </a:p>
          <a:p>
            <a:pPr marL="457200" lvl="1" indent="0">
              <a:buNone/>
            </a:pPr>
            <a:r>
              <a:rPr lang="en-US" dirty="0"/>
              <a:t>Number of loans=11,823,594 </a:t>
            </a:r>
          </a:p>
          <a:p>
            <a:pPr marL="457200" lvl="1" indent="0">
              <a:buNone/>
            </a:pPr>
            <a:r>
              <a:rPr lang="en-US" dirty="0"/>
              <a:t>Total net dollars=$799,832,866,520 </a:t>
            </a:r>
          </a:p>
          <a:p>
            <a:pPr marL="457200" lvl="1" indent="0">
              <a:buNone/>
            </a:pPr>
            <a:r>
              <a:rPr lang="en-US" dirty="0"/>
              <a:t>Number of different lenders=5,467</a:t>
            </a:r>
          </a:p>
        </p:txBody>
      </p:sp>
    </p:spTree>
    <p:extLst>
      <p:ext uri="{BB962C8B-B14F-4D97-AF65-F5344CB8AC3E}">
        <p14:creationId xmlns:p14="http://schemas.microsoft.com/office/powerpoint/2010/main" val="303814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1633" y="598352"/>
            <a:ext cx="1022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Paycheck Protection Program Loans per Employer Establishment by Minority Share of Zip Code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88336359"/>
              </p:ext>
            </p:extLst>
          </p:nvPr>
        </p:nvGraphicFramePr>
        <p:xfrm>
          <a:off x="2063931" y="1860842"/>
          <a:ext cx="7289075" cy="4696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95531" y="1296181"/>
            <a:ext cx="342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 Round (April 3-April 16, 2020)</a:t>
            </a:r>
          </a:p>
        </p:txBody>
      </p:sp>
    </p:spTree>
    <p:extLst>
      <p:ext uri="{BB962C8B-B14F-4D97-AF65-F5344CB8AC3E}">
        <p14:creationId xmlns:p14="http://schemas.microsoft.com/office/powerpoint/2010/main" val="5666807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/>
          </p:nvPr>
        </p:nvGraphicFramePr>
        <p:xfrm>
          <a:off x="654230" y="1665514"/>
          <a:ext cx="5132615" cy="4696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/>
          </p:nvPr>
        </p:nvGraphicFramePr>
        <p:xfrm>
          <a:off x="6441078" y="1665513"/>
          <a:ext cx="4858294" cy="4696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53943" y="1259951"/>
            <a:ext cx="4029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 Round (April 27-August 8, 2020).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6536" y="1296181"/>
            <a:ext cx="342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 Round (April 3-April 16, 2020)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1633" y="598352"/>
            <a:ext cx="1022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Paycheck Protection Program Loans per Employer Establishment by Minority Share of Zip Code</a:t>
            </a:r>
          </a:p>
        </p:txBody>
      </p:sp>
    </p:spTree>
    <p:extLst>
      <p:ext uri="{BB962C8B-B14F-4D97-AF65-F5344CB8AC3E}">
        <p14:creationId xmlns:p14="http://schemas.microsoft.com/office/powerpoint/2010/main" val="3867777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03416" y="1232960"/>
            <a:ext cx="19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Third Round (2021)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40" y="1602292"/>
            <a:ext cx="6113419" cy="525274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21633" y="598352"/>
            <a:ext cx="1022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Paycheck Protection Program Loans per Employer Establishment by Minority Share of Zip Code</a:t>
            </a:r>
          </a:p>
        </p:txBody>
      </p:sp>
    </p:spTree>
    <p:extLst>
      <p:ext uri="{BB962C8B-B14F-4D97-AF65-F5344CB8AC3E}">
        <p14:creationId xmlns:p14="http://schemas.microsoft.com/office/powerpoint/2010/main" val="121272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March 11, 2020: The World Health Organization (WHO) declared COVID-19 a pandemic.</a:t>
            </a:r>
          </a:p>
          <a:p>
            <a:r>
              <a:rPr lang="en-US" sz="2400" dirty="0"/>
              <a:t>March 16, 2020: San Francisco Bay Area imposed shelter-in-place restrictions</a:t>
            </a:r>
          </a:p>
          <a:p>
            <a:r>
              <a:rPr lang="en-US" sz="2400" dirty="0"/>
              <a:t>March 19, 2020: State of California</a:t>
            </a:r>
          </a:p>
          <a:p>
            <a:r>
              <a:rPr lang="en-US" sz="2400" dirty="0"/>
              <a:t>March 20, 2020: New York State</a:t>
            </a:r>
          </a:p>
          <a:p>
            <a:r>
              <a:rPr lang="en-US" sz="2400" dirty="0"/>
              <a:t>By early April: most states imposed social distancing restrictions </a:t>
            </a:r>
          </a:p>
        </p:txBody>
      </p:sp>
    </p:spTree>
    <p:extLst>
      <p:ext uri="{BB962C8B-B14F-4D97-AF65-F5344CB8AC3E}">
        <p14:creationId xmlns:p14="http://schemas.microsoft.com/office/powerpoint/2010/main" val="3258943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sz="2400" dirty="0"/>
              <a:t>Business owners of color were disproportionately affected early in the pandemic</a:t>
            </a:r>
          </a:p>
          <a:p>
            <a:pPr marL="742950" lvl="1" indent="-285750"/>
            <a:r>
              <a:rPr lang="en-US" dirty="0"/>
              <a:t>But, strong rebound from early losses</a:t>
            </a:r>
          </a:p>
          <a:p>
            <a:pPr marL="285750" indent="-285750"/>
            <a:r>
              <a:rPr lang="en-US" sz="2400" dirty="0"/>
              <a:t>Other outcomes were affected: many permanent closures, necessity entrepreneurship increased, and business owner earnings fell</a:t>
            </a:r>
          </a:p>
          <a:p>
            <a:pPr marL="285750" indent="-285750"/>
            <a:r>
              <a:rPr lang="en-US" sz="2400" dirty="0"/>
              <a:t>PPP funds were slow in being distributed to minority communities</a:t>
            </a:r>
          </a:p>
          <a:p>
            <a:pPr marL="742950" lvl="1" indent="-285750"/>
            <a:r>
              <a:rPr lang="en-US" dirty="0"/>
              <a:t>But, 2021 (third round) aggressively targeted small businesses in those communities</a:t>
            </a:r>
          </a:p>
          <a:p>
            <a:pPr marL="285750" indent="-285750"/>
            <a:r>
              <a:rPr lang="en-US" sz="2400" dirty="0"/>
              <a:t>More research needed on long-term effects on inequality and PPP effectiveness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80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766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Research</a:t>
            </a:r>
            <a:endParaRPr lang="en-US" sz="2400" dirty="0"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https://people.ucsc.edu/~rfairlie/papers/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Small Business Tracking</a:t>
            </a:r>
          </a:p>
          <a:p>
            <a:pPr marL="0" indent="0">
              <a:buNone/>
            </a:pPr>
            <a:r>
              <a:rPr lang="en-US" sz="2400" dirty="0">
                <a:hlinkClick r:id="rId3" invalidUrl="https:///"/>
              </a:rPr>
              <a:t>https://</a:t>
            </a:r>
            <a:r>
              <a:rPr lang="en-US" sz="2400" dirty="0">
                <a:hlinkClick r:id="rId2"/>
              </a:rPr>
              <a:t>people.ucsc.edu/~rfairlie/recent/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Government Testimony and Bills</a:t>
            </a:r>
          </a:p>
          <a:p>
            <a:pPr marL="0" indent="0">
              <a:buNone/>
            </a:pPr>
            <a:r>
              <a:rPr lang="en-US" sz="2400" dirty="0">
                <a:hlinkClick r:id="rId4" invalidUrl="https:///"/>
              </a:rPr>
              <a:t>https://</a:t>
            </a:r>
            <a:r>
              <a:rPr lang="en-US" sz="2400" dirty="0">
                <a:hlinkClick r:id="rId2"/>
              </a:rPr>
              <a:t>people.ucsc.edu/~rfairlie/government/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186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9B513E-FFF3-42C9-BB16-A68903E45F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0622" y="395926"/>
          <a:ext cx="9690755" cy="638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191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555" y="365760"/>
            <a:ext cx="9536642" cy="6492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353006" y="4454434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173625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792" y="281940"/>
            <a:ext cx="8662416" cy="629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05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251" y="222070"/>
            <a:ext cx="7929155" cy="63224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743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792" y="281940"/>
            <a:ext cx="8662416" cy="629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67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792" y="281940"/>
            <a:ext cx="8662416" cy="629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4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1346" y="286748"/>
            <a:ext cx="4073434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Industry Changes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7886" y="1481682"/>
            <a:ext cx="6100354" cy="500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56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893</Words>
  <Application>Microsoft Office PowerPoint</Application>
  <PresentationFormat>Widescreen</PresentationFormat>
  <Paragraphs>100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 Theme</vt:lpstr>
      <vt:lpstr>The Early-Stage Impacts of COVID-19 on Small Business Owners and Related Research: Bradford-Osborne Research Award</vt:lpstr>
      <vt:lpstr>The Early Impacts of COVID-19</vt:lpstr>
      <vt:lpstr>Timeline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Industry Changes</vt:lpstr>
      <vt:lpstr>PowerPoint Presentation</vt:lpstr>
      <vt:lpstr>PowerPoint Presentation</vt:lpstr>
      <vt:lpstr>Has There been a Rebound in Small Business Activity since April 2020?</vt:lpstr>
      <vt:lpstr>PowerPoint Presentation</vt:lpstr>
      <vt:lpstr>PowerPoint Presentation</vt:lpstr>
      <vt:lpstr>PowerPoint Presentation</vt:lpstr>
      <vt:lpstr>Follow-up Research Projects</vt:lpstr>
      <vt:lpstr>Permanent Small Business Closures</vt:lpstr>
      <vt:lpstr>PowerPoint Presentation</vt:lpstr>
      <vt:lpstr>PowerPoint Presentation</vt:lpstr>
      <vt:lpstr>PowerPoint Presentation</vt:lpstr>
      <vt:lpstr>What happened to small business owners in the pandemic?</vt:lpstr>
      <vt:lpstr>PowerPoint Presentation</vt:lpstr>
      <vt:lpstr>PowerPoint Presentation</vt:lpstr>
      <vt:lpstr>Pandemic What happened to small business owners in the pandemic?</vt:lpstr>
      <vt:lpstr>PowerPoint Presentation</vt:lpstr>
      <vt:lpstr> Paycheck Protection Program</vt:lpstr>
      <vt:lpstr>PowerPoint Presentation</vt:lpstr>
      <vt:lpstr>PowerPoint Presentation</vt:lpstr>
      <vt:lpstr>PowerPoint Presentation</vt:lpstr>
      <vt:lpstr> Summary</vt:lpstr>
      <vt:lpstr>More Information</vt:lpstr>
      <vt:lpstr>PowerPoint Presentation</vt:lpstr>
    </vt:vector>
  </TitlesOfParts>
  <Company>UC Santa Cruz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Impacts of COVID-19 on Small Business Owners</dc:title>
  <dc:creator>Rob Fairlie</dc:creator>
  <cp:lastModifiedBy>Rob Fairlie</cp:lastModifiedBy>
  <cp:revision>69</cp:revision>
  <dcterms:created xsi:type="dcterms:W3CDTF">2020-06-24T16:43:29Z</dcterms:created>
  <dcterms:modified xsi:type="dcterms:W3CDTF">2022-04-28T23:09:28Z</dcterms:modified>
</cp:coreProperties>
</file>