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1" r:id="rId3"/>
    <p:sldId id="275" r:id="rId4"/>
    <p:sldId id="257" r:id="rId5"/>
    <p:sldId id="259" r:id="rId6"/>
    <p:sldId id="266" r:id="rId7"/>
    <p:sldId id="334" r:id="rId8"/>
    <p:sldId id="335" r:id="rId9"/>
    <p:sldId id="313" r:id="rId10"/>
    <p:sldId id="337" r:id="rId11"/>
    <p:sldId id="338" r:id="rId12"/>
    <p:sldId id="327" r:id="rId13"/>
    <p:sldId id="331" r:id="rId14"/>
    <p:sldId id="339" r:id="rId15"/>
    <p:sldId id="328" r:id="rId16"/>
    <p:sldId id="340" r:id="rId17"/>
    <p:sldId id="324" r:id="rId18"/>
    <p:sldId id="30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4660"/>
  </p:normalViewPr>
  <p:slideViewPr>
    <p:cSldViewPr snapToGrid="0">
      <p:cViewPr varScale="1">
        <p:scale>
          <a:sx n="73" d="100"/>
          <a:sy n="73" d="100"/>
        </p:scale>
        <p:origin x="6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fairlie\temp\homeown\recent\smallbusiness\serates0320jun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fairlie\temp\homeown\recent\smallbusiness\serates%20types_v3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rfairlie\temp\homeown\recent\smallbusiness\updates\smallbus%20update%20adjusted%20june2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fairlie\temp\homeown\recent\catax\assembly\county%20sales%20loss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fairlie\temp\homeown\recent\catax\ca%20losses%20by%20detailed%20industry_v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Number of Active Business Owners in the United States</a:t>
            </a:r>
            <a:r>
              <a:rPr lang="en-US" baseline="0"/>
              <a:t> </a:t>
            </a:r>
            <a:r>
              <a:rPr lang="en-US"/>
              <a:t>(January 2005 - April 2020)</a:t>
            </a:r>
          </a:p>
        </c:rich>
      </c:tx>
      <c:layout>
        <c:manualLayout>
          <c:xMode val="edge"/>
          <c:yMode val="edge"/>
          <c:x val="0.15222898804316126"/>
          <c:y val="4.786167535742708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9911209766925659E-2"/>
          <c:y val="0.15660685154975529"/>
          <c:w val="0.8745837957824637"/>
          <c:h val="0.73083197389885823"/>
        </c:manualLayout>
      </c:layout>
      <c:scatterChart>
        <c:scatterStyle val="lineMarker"/>
        <c:varyColors val="0"/>
        <c:ser>
          <c:idx val="0"/>
          <c:order val="0"/>
          <c:tx>
            <c:v>Number of Business Owners</c:v>
          </c:tx>
          <c:spPr>
            <a:ln w="254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col1data!$B$6:$B$297</c:f>
              <c:numCache>
                <c:formatCode>General</c:formatCode>
                <c:ptCount val="292"/>
                <c:pt idx="0">
                  <c:v>1996.04</c:v>
                </c:pt>
                <c:pt idx="1">
                  <c:v>1996.13</c:v>
                </c:pt>
                <c:pt idx="2">
                  <c:v>1996.21</c:v>
                </c:pt>
                <c:pt idx="3">
                  <c:v>1996.29</c:v>
                </c:pt>
                <c:pt idx="4">
                  <c:v>1996.38</c:v>
                </c:pt>
                <c:pt idx="5">
                  <c:v>1996.46</c:v>
                </c:pt>
                <c:pt idx="6">
                  <c:v>1996.54</c:v>
                </c:pt>
                <c:pt idx="7">
                  <c:v>1996.63</c:v>
                </c:pt>
                <c:pt idx="8">
                  <c:v>1996.71</c:v>
                </c:pt>
                <c:pt idx="9">
                  <c:v>1996.79</c:v>
                </c:pt>
                <c:pt idx="10">
                  <c:v>1996.88</c:v>
                </c:pt>
                <c:pt idx="11">
                  <c:v>1996.96</c:v>
                </c:pt>
                <c:pt idx="12">
                  <c:v>1997.04</c:v>
                </c:pt>
                <c:pt idx="13">
                  <c:v>1997.13</c:v>
                </c:pt>
                <c:pt idx="14">
                  <c:v>1997.21</c:v>
                </c:pt>
                <c:pt idx="15">
                  <c:v>1997.29</c:v>
                </c:pt>
                <c:pt idx="16">
                  <c:v>1997.38</c:v>
                </c:pt>
                <c:pt idx="17">
                  <c:v>1997.46</c:v>
                </c:pt>
                <c:pt idx="18">
                  <c:v>1997.54</c:v>
                </c:pt>
                <c:pt idx="19">
                  <c:v>1997.63</c:v>
                </c:pt>
                <c:pt idx="20">
                  <c:v>1997.71</c:v>
                </c:pt>
                <c:pt idx="21">
                  <c:v>1997.79</c:v>
                </c:pt>
                <c:pt idx="22">
                  <c:v>1997.88</c:v>
                </c:pt>
                <c:pt idx="23">
                  <c:v>1997.96</c:v>
                </c:pt>
                <c:pt idx="24">
                  <c:v>1998.04</c:v>
                </c:pt>
                <c:pt idx="25">
                  <c:v>1998.13</c:v>
                </c:pt>
                <c:pt idx="26">
                  <c:v>1998.21</c:v>
                </c:pt>
                <c:pt idx="27">
                  <c:v>1998.29</c:v>
                </c:pt>
                <c:pt idx="28">
                  <c:v>1998.38</c:v>
                </c:pt>
                <c:pt idx="29">
                  <c:v>1998.46</c:v>
                </c:pt>
                <c:pt idx="30">
                  <c:v>1998.54</c:v>
                </c:pt>
                <c:pt idx="31">
                  <c:v>1998.63</c:v>
                </c:pt>
                <c:pt idx="32">
                  <c:v>1998.71</c:v>
                </c:pt>
                <c:pt idx="33">
                  <c:v>1998.79</c:v>
                </c:pt>
                <c:pt idx="34">
                  <c:v>1998.88</c:v>
                </c:pt>
                <c:pt idx="35">
                  <c:v>1998.96</c:v>
                </c:pt>
                <c:pt idx="36">
                  <c:v>1999.04</c:v>
                </c:pt>
                <c:pt idx="37">
                  <c:v>1999.13</c:v>
                </c:pt>
                <c:pt idx="38">
                  <c:v>1999.21</c:v>
                </c:pt>
                <c:pt idx="39">
                  <c:v>1999.29</c:v>
                </c:pt>
                <c:pt idx="40">
                  <c:v>1999.38</c:v>
                </c:pt>
                <c:pt idx="41">
                  <c:v>1999.46</c:v>
                </c:pt>
                <c:pt idx="42">
                  <c:v>1999.54</c:v>
                </c:pt>
                <c:pt idx="43">
                  <c:v>1999.63</c:v>
                </c:pt>
                <c:pt idx="44">
                  <c:v>1999.71</c:v>
                </c:pt>
                <c:pt idx="45">
                  <c:v>1999.79</c:v>
                </c:pt>
                <c:pt idx="46">
                  <c:v>1999.88</c:v>
                </c:pt>
                <c:pt idx="47">
                  <c:v>1999.96</c:v>
                </c:pt>
                <c:pt idx="48">
                  <c:v>2000.04</c:v>
                </c:pt>
                <c:pt idx="49">
                  <c:v>2000.13</c:v>
                </c:pt>
                <c:pt idx="50">
                  <c:v>2000.21</c:v>
                </c:pt>
                <c:pt idx="51">
                  <c:v>2000.29</c:v>
                </c:pt>
                <c:pt idx="52">
                  <c:v>2000.38</c:v>
                </c:pt>
                <c:pt idx="53">
                  <c:v>2000.46</c:v>
                </c:pt>
                <c:pt idx="54">
                  <c:v>2000.54</c:v>
                </c:pt>
                <c:pt idx="55">
                  <c:v>2000.63</c:v>
                </c:pt>
                <c:pt idx="56">
                  <c:v>2000.71</c:v>
                </c:pt>
                <c:pt idx="57">
                  <c:v>2000.79</c:v>
                </c:pt>
                <c:pt idx="58">
                  <c:v>2000.88</c:v>
                </c:pt>
                <c:pt idx="59">
                  <c:v>2000.96</c:v>
                </c:pt>
                <c:pt idx="60">
                  <c:v>2001.04</c:v>
                </c:pt>
                <c:pt idx="61">
                  <c:v>2001.13</c:v>
                </c:pt>
                <c:pt idx="62">
                  <c:v>2001.21</c:v>
                </c:pt>
                <c:pt idx="63">
                  <c:v>2001.29</c:v>
                </c:pt>
                <c:pt idx="64">
                  <c:v>2001.38</c:v>
                </c:pt>
                <c:pt idx="65">
                  <c:v>2001.46</c:v>
                </c:pt>
                <c:pt idx="66">
                  <c:v>2001.54</c:v>
                </c:pt>
                <c:pt idx="67">
                  <c:v>2001.63</c:v>
                </c:pt>
                <c:pt idx="68">
                  <c:v>2001.71</c:v>
                </c:pt>
                <c:pt idx="69">
                  <c:v>2001.79</c:v>
                </c:pt>
                <c:pt idx="70">
                  <c:v>2001.88</c:v>
                </c:pt>
                <c:pt idx="71">
                  <c:v>2001.96</c:v>
                </c:pt>
                <c:pt idx="72">
                  <c:v>2002.04</c:v>
                </c:pt>
                <c:pt idx="73">
                  <c:v>2002.13</c:v>
                </c:pt>
                <c:pt idx="74">
                  <c:v>2002.21</c:v>
                </c:pt>
                <c:pt idx="75">
                  <c:v>2002.29</c:v>
                </c:pt>
                <c:pt idx="76">
                  <c:v>2002.38</c:v>
                </c:pt>
                <c:pt idx="77">
                  <c:v>2002.46</c:v>
                </c:pt>
                <c:pt idx="78">
                  <c:v>2002.54</c:v>
                </c:pt>
                <c:pt idx="79">
                  <c:v>2002.63</c:v>
                </c:pt>
                <c:pt idx="80">
                  <c:v>2002.71</c:v>
                </c:pt>
                <c:pt idx="81">
                  <c:v>2002.79</c:v>
                </c:pt>
                <c:pt idx="82">
                  <c:v>2002.88</c:v>
                </c:pt>
                <c:pt idx="83">
                  <c:v>2002.96</c:v>
                </c:pt>
                <c:pt idx="84">
                  <c:v>2003.04</c:v>
                </c:pt>
                <c:pt idx="85">
                  <c:v>2003.13</c:v>
                </c:pt>
                <c:pt idx="86">
                  <c:v>2003.21</c:v>
                </c:pt>
                <c:pt idx="87">
                  <c:v>2003.29</c:v>
                </c:pt>
                <c:pt idx="88">
                  <c:v>2003.38</c:v>
                </c:pt>
                <c:pt idx="89">
                  <c:v>2003.46</c:v>
                </c:pt>
                <c:pt idx="90">
                  <c:v>2003.54</c:v>
                </c:pt>
                <c:pt idx="91">
                  <c:v>2003.63</c:v>
                </c:pt>
                <c:pt idx="92">
                  <c:v>2003.71</c:v>
                </c:pt>
                <c:pt idx="93">
                  <c:v>2003.79</c:v>
                </c:pt>
                <c:pt idx="94">
                  <c:v>2003.88</c:v>
                </c:pt>
                <c:pt idx="95">
                  <c:v>2003.96</c:v>
                </c:pt>
                <c:pt idx="96">
                  <c:v>2004.04</c:v>
                </c:pt>
                <c:pt idx="97">
                  <c:v>2004.13</c:v>
                </c:pt>
                <c:pt idx="98">
                  <c:v>2004.21</c:v>
                </c:pt>
                <c:pt idx="99">
                  <c:v>2004.29</c:v>
                </c:pt>
                <c:pt idx="100">
                  <c:v>2004.38</c:v>
                </c:pt>
                <c:pt idx="101">
                  <c:v>2004.46</c:v>
                </c:pt>
                <c:pt idx="102">
                  <c:v>2004.54</c:v>
                </c:pt>
                <c:pt idx="103">
                  <c:v>2004.63</c:v>
                </c:pt>
                <c:pt idx="104">
                  <c:v>2004.71</c:v>
                </c:pt>
                <c:pt idx="105">
                  <c:v>2004.79</c:v>
                </c:pt>
                <c:pt idx="106">
                  <c:v>2004.88</c:v>
                </c:pt>
                <c:pt idx="107">
                  <c:v>2004.96</c:v>
                </c:pt>
                <c:pt idx="108">
                  <c:v>2005.04</c:v>
                </c:pt>
                <c:pt idx="109">
                  <c:v>2005.13</c:v>
                </c:pt>
                <c:pt idx="110">
                  <c:v>2005.21</c:v>
                </c:pt>
                <c:pt idx="111">
                  <c:v>2005.29</c:v>
                </c:pt>
                <c:pt idx="112">
                  <c:v>2005.38</c:v>
                </c:pt>
                <c:pt idx="113">
                  <c:v>2005.46</c:v>
                </c:pt>
                <c:pt idx="114">
                  <c:v>2005.54</c:v>
                </c:pt>
                <c:pt idx="115">
                  <c:v>2005.63</c:v>
                </c:pt>
                <c:pt idx="116">
                  <c:v>2005.71</c:v>
                </c:pt>
                <c:pt idx="117">
                  <c:v>2005.79</c:v>
                </c:pt>
                <c:pt idx="118">
                  <c:v>2005.88</c:v>
                </c:pt>
                <c:pt idx="119">
                  <c:v>2005.96</c:v>
                </c:pt>
                <c:pt idx="120">
                  <c:v>2006.04</c:v>
                </c:pt>
                <c:pt idx="121">
                  <c:v>2006.13</c:v>
                </c:pt>
                <c:pt idx="122">
                  <c:v>2006.21</c:v>
                </c:pt>
                <c:pt idx="123">
                  <c:v>2006.29</c:v>
                </c:pt>
                <c:pt idx="124">
                  <c:v>2006.38</c:v>
                </c:pt>
                <c:pt idx="125">
                  <c:v>2006.46</c:v>
                </c:pt>
                <c:pt idx="126">
                  <c:v>2006.54</c:v>
                </c:pt>
                <c:pt idx="127">
                  <c:v>2006.63</c:v>
                </c:pt>
                <c:pt idx="128">
                  <c:v>2006.71</c:v>
                </c:pt>
                <c:pt idx="129">
                  <c:v>2006.79</c:v>
                </c:pt>
                <c:pt idx="130">
                  <c:v>2006.88</c:v>
                </c:pt>
                <c:pt idx="131">
                  <c:v>2006.96</c:v>
                </c:pt>
                <c:pt idx="132">
                  <c:v>2007.04</c:v>
                </c:pt>
                <c:pt idx="133">
                  <c:v>2007.13</c:v>
                </c:pt>
                <c:pt idx="134">
                  <c:v>2007.21</c:v>
                </c:pt>
                <c:pt idx="135">
                  <c:v>2007.29</c:v>
                </c:pt>
                <c:pt idx="136">
                  <c:v>2007.38</c:v>
                </c:pt>
                <c:pt idx="137">
                  <c:v>2007.46</c:v>
                </c:pt>
                <c:pt idx="138">
                  <c:v>2007.54</c:v>
                </c:pt>
                <c:pt idx="139">
                  <c:v>2007.63</c:v>
                </c:pt>
                <c:pt idx="140">
                  <c:v>2007.71</c:v>
                </c:pt>
                <c:pt idx="141">
                  <c:v>2007.79</c:v>
                </c:pt>
                <c:pt idx="142">
                  <c:v>2007.88</c:v>
                </c:pt>
                <c:pt idx="143">
                  <c:v>2007.96</c:v>
                </c:pt>
                <c:pt idx="144">
                  <c:v>2008.04</c:v>
                </c:pt>
                <c:pt idx="145">
                  <c:v>2008.13</c:v>
                </c:pt>
                <c:pt idx="146">
                  <c:v>2008.21</c:v>
                </c:pt>
                <c:pt idx="147">
                  <c:v>2008.29</c:v>
                </c:pt>
                <c:pt idx="148">
                  <c:v>2008.38</c:v>
                </c:pt>
                <c:pt idx="149">
                  <c:v>2008.46</c:v>
                </c:pt>
                <c:pt idx="150">
                  <c:v>2008.54</c:v>
                </c:pt>
                <c:pt idx="151">
                  <c:v>2008.63</c:v>
                </c:pt>
                <c:pt idx="152">
                  <c:v>2008.71</c:v>
                </c:pt>
                <c:pt idx="153">
                  <c:v>2008.79</c:v>
                </c:pt>
                <c:pt idx="154">
                  <c:v>2008.88</c:v>
                </c:pt>
                <c:pt idx="155">
                  <c:v>2008.96</c:v>
                </c:pt>
                <c:pt idx="156">
                  <c:v>2009.04</c:v>
                </c:pt>
                <c:pt idx="157">
                  <c:v>2009.13</c:v>
                </c:pt>
                <c:pt idx="158">
                  <c:v>2009.21</c:v>
                </c:pt>
                <c:pt idx="159">
                  <c:v>2009.29</c:v>
                </c:pt>
                <c:pt idx="160">
                  <c:v>2009.38</c:v>
                </c:pt>
                <c:pt idx="161">
                  <c:v>2009.46</c:v>
                </c:pt>
                <c:pt idx="162">
                  <c:v>2009.54</c:v>
                </c:pt>
                <c:pt idx="163">
                  <c:v>2009.63</c:v>
                </c:pt>
                <c:pt idx="164">
                  <c:v>2009.71</c:v>
                </c:pt>
                <c:pt idx="165">
                  <c:v>2009.79</c:v>
                </c:pt>
                <c:pt idx="166">
                  <c:v>2009.88</c:v>
                </c:pt>
                <c:pt idx="167">
                  <c:v>2009.96</c:v>
                </c:pt>
                <c:pt idx="168">
                  <c:v>2010.04</c:v>
                </c:pt>
                <c:pt idx="169">
                  <c:v>2010.13</c:v>
                </c:pt>
                <c:pt idx="170">
                  <c:v>2010.21</c:v>
                </c:pt>
                <c:pt idx="171">
                  <c:v>2010.29</c:v>
                </c:pt>
                <c:pt idx="172">
                  <c:v>2010.38</c:v>
                </c:pt>
                <c:pt idx="173">
                  <c:v>2010.46</c:v>
                </c:pt>
                <c:pt idx="174">
                  <c:v>2010.54</c:v>
                </c:pt>
                <c:pt idx="175">
                  <c:v>2010.63</c:v>
                </c:pt>
                <c:pt idx="176">
                  <c:v>2010.71</c:v>
                </c:pt>
                <c:pt idx="177">
                  <c:v>2010.79</c:v>
                </c:pt>
                <c:pt idx="178">
                  <c:v>2010.88</c:v>
                </c:pt>
                <c:pt idx="179">
                  <c:v>2010.96</c:v>
                </c:pt>
                <c:pt idx="180">
                  <c:v>2011.04</c:v>
                </c:pt>
                <c:pt idx="181">
                  <c:v>2011.13</c:v>
                </c:pt>
                <c:pt idx="182">
                  <c:v>2011.21</c:v>
                </c:pt>
                <c:pt idx="183">
                  <c:v>2011.29</c:v>
                </c:pt>
                <c:pt idx="184">
                  <c:v>2011.38</c:v>
                </c:pt>
                <c:pt idx="185">
                  <c:v>2011.46</c:v>
                </c:pt>
                <c:pt idx="186">
                  <c:v>2011.54</c:v>
                </c:pt>
                <c:pt idx="187">
                  <c:v>2011.63</c:v>
                </c:pt>
                <c:pt idx="188">
                  <c:v>2011.71</c:v>
                </c:pt>
                <c:pt idx="189">
                  <c:v>2011.79</c:v>
                </c:pt>
                <c:pt idx="190">
                  <c:v>2011.88</c:v>
                </c:pt>
                <c:pt idx="191">
                  <c:v>2011.96</c:v>
                </c:pt>
                <c:pt idx="192">
                  <c:v>2012.04</c:v>
                </c:pt>
                <c:pt idx="193">
                  <c:v>2012.13</c:v>
                </c:pt>
                <c:pt idx="194">
                  <c:v>2012.21</c:v>
                </c:pt>
                <c:pt idx="195">
                  <c:v>2012.29</c:v>
                </c:pt>
                <c:pt idx="196">
                  <c:v>2012.38</c:v>
                </c:pt>
                <c:pt idx="197">
                  <c:v>2012.46</c:v>
                </c:pt>
                <c:pt idx="198">
                  <c:v>2012.54</c:v>
                </c:pt>
                <c:pt idx="199">
                  <c:v>2012.63</c:v>
                </c:pt>
                <c:pt idx="200">
                  <c:v>2012.71</c:v>
                </c:pt>
                <c:pt idx="201">
                  <c:v>2012.79</c:v>
                </c:pt>
                <c:pt idx="202">
                  <c:v>2012.88</c:v>
                </c:pt>
                <c:pt idx="203">
                  <c:v>2012.96</c:v>
                </c:pt>
                <c:pt idx="204">
                  <c:v>2013.04</c:v>
                </c:pt>
                <c:pt idx="205">
                  <c:v>2013.13</c:v>
                </c:pt>
                <c:pt idx="206">
                  <c:v>2013.21</c:v>
                </c:pt>
                <c:pt idx="207">
                  <c:v>2013.29</c:v>
                </c:pt>
                <c:pt idx="208">
                  <c:v>2013.38</c:v>
                </c:pt>
                <c:pt idx="209">
                  <c:v>2013.46</c:v>
                </c:pt>
                <c:pt idx="210">
                  <c:v>2013.54</c:v>
                </c:pt>
                <c:pt idx="211">
                  <c:v>2013.63</c:v>
                </c:pt>
                <c:pt idx="212">
                  <c:v>2013.71</c:v>
                </c:pt>
                <c:pt idx="213">
                  <c:v>2013.79</c:v>
                </c:pt>
                <c:pt idx="214">
                  <c:v>2013.88</c:v>
                </c:pt>
                <c:pt idx="215">
                  <c:v>2013.96</c:v>
                </c:pt>
                <c:pt idx="216">
                  <c:v>2014.04</c:v>
                </c:pt>
                <c:pt idx="217">
                  <c:v>2014.13</c:v>
                </c:pt>
                <c:pt idx="218">
                  <c:v>2014.21</c:v>
                </c:pt>
                <c:pt idx="219">
                  <c:v>2014.29</c:v>
                </c:pt>
                <c:pt idx="220">
                  <c:v>2014.38</c:v>
                </c:pt>
                <c:pt idx="221">
                  <c:v>2014.46</c:v>
                </c:pt>
                <c:pt idx="222">
                  <c:v>2014.54</c:v>
                </c:pt>
                <c:pt idx="223">
                  <c:v>2014.63</c:v>
                </c:pt>
                <c:pt idx="224">
                  <c:v>2014.71</c:v>
                </c:pt>
                <c:pt idx="225">
                  <c:v>2014.79</c:v>
                </c:pt>
                <c:pt idx="226">
                  <c:v>2014.88</c:v>
                </c:pt>
                <c:pt idx="227">
                  <c:v>2014.96</c:v>
                </c:pt>
                <c:pt idx="228">
                  <c:v>2015.04</c:v>
                </c:pt>
                <c:pt idx="229">
                  <c:v>2015.13</c:v>
                </c:pt>
                <c:pt idx="230">
                  <c:v>2015.21</c:v>
                </c:pt>
                <c:pt idx="231">
                  <c:v>2015.29</c:v>
                </c:pt>
                <c:pt idx="232">
                  <c:v>2015.38</c:v>
                </c:pt>
                <c:pt idx="233">
                  <c:v>2015.46</c:v>
                </c:pt>
                <c:pt idx="234">
                  <c:v>2015.54</c:v>
                </c:pt>
                <c:pt idx="235">
                  <c:v>2015.63</c:v>
                </c:pt>
                <c:pt idx="236">
                  <c:v>2015.71</c:v>
                </c:pt>
                <c:pt idx="237">
                  <c:v>2015.79</c:v>
                </c:pt>
                <c:pt idx="238">
                  <c:v>2015.88</c:v>
                </c:pt>
                <c:pt idx="239">
                  <c:v>2015.96</c:v>
                </c:pt>
                <c:pt idx="240">
                  <c:v>2016.04</c:v>
                </c:pt>
                <c:pt idx="241">
                  <c:v>2016.13</c:v>
                </c:pt>
                <c:pt idx="242">
                  <c:v>2016.21</c:v>
                </c:pt>
                <c:pt idx="243">
                  <c:v>2016.29</c:v>
                </c:pt>
                <c:pt idx="244">
                  <c:v>2016.38</c:v>
                </c:pt>
                <c:pt idx="245">
                  <c:v>2016.46</c:v>
                </c:pt>
                <c:pt idx="246">
                  <c:v>2016.54</c:v>
                </c:pt>
                <c:pt idx="247">
                  <c:v>2016.63</c:v>
                </c:pt>
                <c:pt idx="248">
                  <c:v>2016.71</c:v>
                </c:pt>
                <c:pt idx="249">
                  <c:v>2016.79</c:v>
                </c:pt>
                <c:pt idx="250">
                  <c:v>2016.88</c:v>
                </c:pt>
                <c:pt idx="251">
                  <c:v>2016.96</c:v>
                </c:pt>
                <c:pt idx="252">
                  <c:v>2017.04</c:v>
                </c:pt>
                <c:pt idx="253">
                  <c:v>2017.13</c:v>
                </c:pt>
                <c:pt idx="254">
                  <c:v>2017.21</c:v>
                </c:pt>
                <c:pt idx="255">
                  <c:v>2017.29</c:v>
                </c:pt>
                <c:pt idx="256">
                  <c:v>2017.38</c:v>
                </c:pt>
                <c:pt idx="257">
                  <c:v>2017.46</c:v>
                </c:pt>
                <c:pt idx="258">
                  <c:v>2017.54</c:v>
                </c:pt>
                <c:pt idx="259">
                  <c:v>2017.63</c:v>
                </c:pt>
                <c:pt idx="260">
                  <c:v>2017.71</c:v>
                </c:pt>
                <c:pt idx="261">
                  <c:v>2017.79</c:v>
                </c:pt>
                <c:pt idx="262">
                  <c:v>2017.88</c:v>
                </c:pt>
                <c:pt idx="263">
                  <c:v>2017.96</c:v>
                </c:pt>
                <c:pt idx="264">
                  <c:v>2018.04</c:v>
                </c:pt>
                <c:pt idx="265">
                  <c:v>2018.13</c:v>
                </c:pt>
                <c:pt idx="266">
                  <c:v>2018.21</c:v>
                </c:pt>
                <c:pt idx="267">
                  <c:v>2018.29</c:v>
                </c:pt>
                <c:pt idx="268">
                  <c:v>2018.38</c:v>
                </c:pt>
                <c:pt idx="269">
                  <c:v>2018.46</c:v>
                </c:pt>
                <c:pt idx="270">
                  <c:v>2018.54</c:v>
                </c:pt>
                <c:pt idx="271">
                  <c:v>2018.63</c:v>
                </c:pt>
                <c:pt idx="272">
                  <c:v>2018.71</c:v>
                </c:pt>
                <c:pt idx="273">
                  <c:v>2018.79</c:v>
                </c:pt>
                <c:pt idx="274">
                  <c:v>2018.88</c:v>
                </c:pt>
                <c:pt idx="275">
                  <c:v>2018.96</c:v>
                </c:pt>
                <c:pt idx="276">
                  <c:v>2019.04</c:v>
                </c:pt>
                <c:pt idx="277">
                  <c:v>2019.13</c:v>
                </c:pt>
                <c:pt idx="278">
                  <c:v>2019.21</c:v>
                </c:pt>
                <c:pt idx="279">
                  <c:v>2019.29</c:v>
                </c:pt>
                <c:pt idx="280">
                  <c:v>2019.38</c:v>
                </c:pt>
                <c:pt idx="281">
                  <c:v>2019.46</c:v>
                </c:pt>
                <c:pt idx="282">
                  <c:v>2019.54</c:v>
                </c:pt>
                <c:pt idx="283">
                  <c:v>2019.63</c:v>
                </c:pt>
                <c:pt idx="284">
                  <c:v>2019.71</c:v>
                </c:pt>
                <c:pt idx="285">
                  <c:v>2019.79</c:v>
                </c:pt>
                <c:pt idx="286">
                  <c:v>2019.88</c:v>
                </c:pt>
                <c:pt idx="287">
                  <c:v>2019.96</c:v>
                </c:pt>
                <c:pt idx="288">
                  <c:v>2020.04</c:v>
                </c:pt>
                <c:pt idx="289">
                  <c:v>2020.13</c:v>
                </c:pt>
                <c:pt idx="290">
                  <c:v>2020.21</c:v>
                </c:pt>
                <c:pt idx="291">
                  <c:v>2020.29</c:v>
                </c:pt>
              </c:numCache>
            </c:numRef>
          </c:xVal>
          <c:yVal>
            <c:numRef>
              <c:f>col1data!$H$6:$H$297</c:f>
              <c:numCache>
                <c:formatCode>General</c:formatCode>
                <c:ptCount val="292"/>
                <c:pt idx="0">
                  <c:v>12643557.140000001</c:v>
                </c:pt>
                <c:pt idx="1">
                  <c:v>13201469.65</c:v>
                </c:pt>
                <c:pt idx="2">
                  <c:v>13381718.77</c:v>
                </c:pt>
                <c:pt idx="3">
                  <c:v>13433732.310000001</c:v>
                </c:pt>
                <c:pt idx="4">
                  <c:v>13517115.43</c:v>
                </c:pt>
                <c:pt idx="5">
                  <c:v>14015051.01</c:v>
                </c:pt>
                <c:pt idx="6">
                  <c:v>14075304.859999999</c:v>
                </c:pt>
                <c:pt idx="7">
                  <c:v>13770744.630000001</c:v>
                </c:pt>
                <c:pt idx="8">
                  <c:v>14232489.6</c:v>
                </c:pt>
                <c:pt idx="9">
                  <c:v>14413919.48</c:v>
                </c:pt>
                <c:pt idx="10">
                  <c:v>14294036.17</c:v>
                </c:pt>
                <c:pt idx="11">
                  <c:v>14073239.99</c:v>
                </c:pt>
                <c:pt idx="12">
                  <c:v>13726961.93</c:v>
                </c:pt>
                <c:pt idx="13">
                  <c:v>13556106.810000001</c:v>
                </c:pt>
                <c:pt idx="14">
                  <c:v>13989075.460000001</c:v>
                </c:pt>
                <c:pt idx="15">
                  <c:v>13982844.210000001</c:v>
                </c:pt>
                <c:pt idx="16">
                  <c:v>14248968.279999999</c:v>
                </c:pt>
                <c:pt idx="17">
                  <c:v>14208021.220000001</c:v>
                </c:pt>
                <c:pt idx="18">
                  <c:v>13875246.800000001</c:v>
                </c:pt>
                <c:pt idx="19">
                  <c:v>13889562.32</c:v>
                </c:pt>
                <c:pt idx="20">
                  <c:v>14291617.039999999</c:v>
                </c:pt>
                <c:pt idx="21">
                  <c:v>14202935.66</c:v>
                </c:pt>
                <c:pt idx="22">
                  <c:v>14226343.82</c:v>
                </c:pt>
                <c:pt idx="23">
                  <c:v>13801619.310000001</c:v>
                </c:pt>
                <c:pt idx="24">
                  <c:v>13391017.039999999</c:v>
                </c:pt>
                <c:pt idx="25">
                  <c:v>13390780.310000001</c:v>
                </c:pt>
                <c:pt idx="26">
                  <c:v>13483119.960000001</c:v>
                </c:pt>
                <c:pt idx="27">
                  <c:v>13865659.050000001</c:v>
                </c:pt>
                <c:pt idx="28">
                  <c:v>14005099.470000001</c:v>
                </c:pt>
                <c:pt idx="29">
                  <c:v>13943871.300000001</c:v>
                </c:pt>
                <c:pt idx="30">
                  <c:v>14094118.93</c:v>
                </c:pt>
                <c:pt idx="31">
                  <c:v>13691651.880000001</c:v>
                </c:pt>
                <c:pt idx="32">
                  <c:v>14051261.279999999</c:v>
                </c:pt>
                <c:pt idx="33">
                  <c:v>14245927.91</c:v>
                </c:pt>
                <c:pt idx="34">
                  <c:v>14009178.4</c:v>
                </c:pt>
                <c:pt idx="35">
                  <c:v>13570998.189999999</c:v>
                </c:pt>
                <c:pt idx="36">
                  <c:v>13214769.060000001</c:v>
                </c:pt>
                <c:pt idx="37">
                  <c:v>13210101.029999999</c:v>
                </c:pt>
                <c:pt idx="38">
                  <c:v>13198654.869999999</c:v>
                </c:pt>
                <c:pt idx="39">
                  <c:v>13698696.689999999</c:v>
                </c:pt>
                <c:pt idx="40">
                  <c:v>13753253.25</c:v>
                </c:pt>
                <c:pt idx="41">
                  <c:v>14119700.310000001</c:v>
                </c:pt>
                <c:pt idx="42">
                  <c:v>13899402.02</c:v>
                </c:pt>
                <c:pt idx="43">
                  <c:v>13800314.439999999</c:v>
                </c:pt>
                <c:pt idx="44">
                  <c:v>13807571.74</c:v>
                </c:pt>
                <c:pt idx="45">
                  <c:v>13952603.85</c:v>
                </c:pt>
                <c:pt idx="46">
                  <c:v>13646731.970000001</c:v>
                </c:pt>
                <c:pt idx="47">
                  <c:v>13353216.560000001</c:v>
                </c:pt>
                <c:pt idx="48">
                  <c:v>13233270.15</c:v>
                </c:pt>
                <c:pt idx="49">
                  <c:v>13330512.4</c:v>
                </c:pt>
                <c:pt idx="50">
                  <c:v>13394194.810000001</c:v>
                </c:pt>
                <c:pt idx="51">
                  <c:v>13650404.029999999</c:v>
                </c:pt>
                <c:pt idx="52">
                  <c:v>13636140.57</c:v>
                </c:pt>
                <c:pt idx="53">
                  <c:v>13489979.02</c:v>
                </c:pt>
                <c:pt idx="54">
                  <c:v>13579230.98</c:v>
                </c:pt>
                <c:pt idx="55">
                  <c:v>13461811.390000001</c:v>
                </c:pt>
                <c:pt idx="56">
                  <c:v>14099414.119999999</c:v>
                </c:pt>
                <c:pt idx="57">
                  <c:v>13658112.93</c:v>
                </c:pt>
                <c:pt idx="58">
                  <c:v>13315776.779999999</c:v>
                </c:pt>
                <c:pt idx="59">
                  <c:v>13251669.699999999</c:v>
                </c:pt>
                <c:pt idx="60">
                  <c:v>13234501.01</c:v>
                </c:pt>
                <c:pt idx="61">
                  <c:v>13075348.9</c:v>
                </c:pt>
                <c:pt idx="62">
                  <c:v>13247649.210000001</c:v>
                </c:pt>
                <c:pt idx="63">
                  <c:v>13228796.800000001</c:v>
                </c:pt>
                <c:pt idx="64">
                  <c:v>13345002.24</c:v>
                </c:pt>
                <c:pt idx="65">
                  <c:v>13656797.439999999</c:v>
                </c:pt>
                <c:pt idx="66">
                  <c:v>13586349.970000001</c:v>
                </c:pt>
                <c:pt idx="67">
                  <c:v>13368838.609999999</c:v>
                </c:pt>
                <c:pt idx="68">
                  <c:v>13619116.42</c:v>
                </c:pt>
                <c:pt idx="69">
                  <c:v>13733446.75</c:v>
                </c:pt>
                <c:pt idx="70">
                  <c:v>13458595.33</c:v>
                </c:pt>
                <c:pt idx="71">
                  <c:v>13443090.43</c:v>
                </c:pt>
                <c:pt idx="72">
                  <c:v>12921629.699999999</c:v>
                </c:pt>
                <c:pt idx="73">
                  <c:v>12948505.85</c:v>
                </c:pt>
                <c:pt idx="74">
                  <c:v>12967515.1</c:v>
                </c:pt>
                <c:pt idx="75">
                  <c:v>13248715.18</c:v>
                </c:pt>
                <c:pt idx="76">
                  <c:v>13377516.51</c:v>
                </c:pt>
                <c:pt idx="77">
                  <c:v>13420473.17</c:v>
                </c:pt>
                <c:pt idx="78">
                  <c:v>13422804.49</c:v>
                </c:pt>
                <c:pt idx="79">
                  <c:v>13294390</c:v>
                </c:pt>
                <c:pt idx="80">
                  <c:v>13618838.960000001</c:v>
                </c:pt>
                <c:pt idx="81">
                  <c:v>13882688.460000001</c:v>
                </c:pt>
                <c:pt idx="82">
                  <c:v>13972582.939999999</c:v>
                </c:pt>
                <c:pt idx="83">
                  <c:v>13804787.02</c:v>
                </c:pt>
                <c:pt idx="84">
                  <c:v>14067061.35</c:v>
                </c:pt>
                <c:pt idx="85">
                  <c:v>13904323.08</c:v>
                </c:pt>
                <c:pt idx="86">
                  <c:v>14104571.09</c:v>
                </c:pt>
                <c:pt idx="87">
                  <c:v>14378863.09</c:v>
                </c:pt>
                <c:pt idx="88">
                  <c:v>14432339.390000001</c:v>
                </c:pt>
                <c:pt idx="89">
                  <c:v>14589277.17</c:v>
                </c:pt>
                <c:pt idx="90">
                  <c:v>14460152.800000001</c:v>
                </c:pt>
                <c:pt idx="91">
                  <c:v>14368205.949999999</c:v>
                </c:pt>
                <c:pt idx="92">
                  <c:v>14630166.439999999</c:v>
                </c:pt>
                <c:pt idx="93">
                  <c:v>14694894.92</c:v>
                </c:pt>
                <c:pt idx="94">
                  <c:v>14920746.619999999</c:v>
                </c:pt>
                <c:pt idx="95">
                  <c:v>14456419.289999999</c:v>
                </c:pt>
                <c:pt idx="96">
                  <c:v>14274995.32</c:v>
                </c:pt>
                <c:pt idx="97">
                  <c:v>14232552.890000001</c:v>
                </c:pt>
                <c:pt idx="98">
                  <c:v>14194601.130000001</c:v>
                </c:pt>
                <c:pt idx="99">
                  <c:v>14480141.050000001</c:v>
                </c:pt>
                <c:pt idx="100">
                  <c:v>14873558.24</c:v>
                </c:pt>
                <c:pt idx="101">
                  <c:v>14858634.939999999</c:v>
                </c:pt>
                <c:pt idx="102">
                  <c:v>15005154.76</c:v>
                </c:pt>
                <c:pt idx="103">
                  <c:v>15154575.18</c:v>
                </c:pt>
                <c:pt idx="104">
                  <c:v>15022203.960000001</c:v>
                </c:pt>
                <c:pt idx="105">
                  <c:v>15259728.880000001</c:v>
                </c:pt>
                <c:pt idx="106">
                  <c:v>14879343.890000001</c:v>
                </c:pt>
                <c:pt idx="107">
                  <c:v>14519956.75</c:v>
                </c:pt>
                <c:pt idx="108">
                  <c:v>14267280.91</c:v>
                </c:pt>
                <c:pt idx="109">
                  <c:v>14498683.199999999</c:v>
                </c:pt>
                <c:pt idx="110">
                  <c:v>14923275.43</c:v>
                </c:pt>
                <c:pt idx="111">
                  <c:v>15570581.65</c:v>
                </c:pt>
                <c:pt idx="112">
                  <c:v>15352783.16</c:v>
                </c:pt>
                <c:pt idx="113">
                  <c:v>15029350.369999999</c:v>
                </c:pt>
                <c:pt idx="114">
                  <c:v>14936856.18</c:v>
                </c:pt>
                <c:pt idx="115">
                  <c:v>14503883.74</c:v>
                </c:pt>
                <c:pt idx="116">
                  <c:v>14721867.199999999</c:v>
                </c:pt>
                <c:pt idx="117">
                  <c:v>14975857.35</c:v>
                </c:pt>
                <c:pt idx="118">
                  <c:v>14883659.49</c:v>
                </c:pt>
                <c:pt idx="119">
                  <c:v>14706987.51</c:v>
                </c:pt>
                <c:pt idx="120">
                  <c:v>14872909.359999999</c:v>
                </c:pt>
                <c:pt idx="121">
                  <c:v>14986315.699999999</c:v>
                </c:pt>
                <c:pt idx="122">
                  <c:v>14887651.130000001</c:v>
                </c:pt>
                <c:pt idx="123">
                  <c:v>15096639.529999999</c:v>
                </c:pt>
                <c:pt idx="124">
                  <c:v>15248741.539999999</c:v>
                </c:pt>
                <c:pt idx="125">
                  <c:v>15391230.859999999</c:v>
                </c:pt>
                <c:pt idx="126">
                  <c:v>15112541.93</c:v>
                </c:pt>
                <c:pt idx="127">
                  <c:v>15053162.91</c:v>
                </c:pt>
                <c:pt idx="128">
                  <c:v>15330501</c:v>
                </c:pt>
                <c:pt idx="129">
                  <c:v>15516698.800000001</c:v>
                </c:pt>
                <c:pt idx="130">
                  <c:v>15460093.800000001</c:v>
                </c:pt>
                <c:pt idx="131">
                  <c:v>15413545.09</c:v>
                </c:pt>
                <c:pt idx="132">
                  <c:v>14939918.880000001</c:v>
                </c:pt>
                <c:pt idx="133">
                  <c:v>15025698.4</c:v>
                </c:pt>
                <c:pt idx="134">
                  <c:v>15229556.029999999</c:v>
                </c:pt>
                <c:pt idx="135">
                  <c:v>15376933.789999999</c:v>
                </c:pt>
                <c:pt idx="136">
                  <c:v>15555912.949999999</c:v>
                </c:pt>
                <c:pt idx="137">
                  <c:v>15615006.74</c:v>
                </c:pt>
                <c:pt idx="138">
                  <c:v>15329540.640000001</c:v>
                </c:pt>
                <c:pt idx="139">
                  <c:v>15156817.25</c:v>
                </c:pt>
                <c:pt idx="140">
                  <c:v>15453848.33</c:v>
                </c:pt>
                <c:pt idx="141">
                  <c:v>15350271.539999999</c:v>
                </c:pt>
                <c:pt idx="142">
                  <c:v>15222440.67</c:v>
                </c:pt>
                <c:pt idx="143">
                  <c:v>14911714.529999999</c:v>
                </c:pt>
                <c:pt idx="144">
                  <c:v>14556257.140000001</c:v>
                </c:pt>
                <c:pt idx="145">
                  <c:v>14827056.32</c:v>
                </c:pt>
                <c:pt idx="146">
                  <c:v>14859957.84</c:v>
                </c:pt>
                <c:pt idx="147">
                  <c:v>15179786.539999999</c:v>
                </c:pt>
                <c:pt idx="148">
                  <c:v>15384568.18</c:v>
                </c:pt>
                <c:pt idx="149">
                  <c:v>15353604.68</c:v>
                </c:pt>
                <c:pt idx="150">
                  <c:v>15131349.939999999</c:v>
                </c:pt>
                <c:pt idx="151">
                  <c:v>15077278.35</c:v>
                </c:pt>
                <c:pt idx="152">
                  <c:v>15089488.43</c:v>
                </c:pt>
                <c:pt idx="153">
                  <c:v>14852522.050000001</c:v>
                </c:pt>
                <c:pt idx="154">
                  <c:v>14622505.16</c:v>
                </c:pt>
                <c:pt idx="155">
                  <c:v>14476657.130000001</c:v>
                </c:pt>
                <c:pt idx="156">
                  <c:v>13922092.279999999</c:v>
                </c:pt>
                <c:pt idx="157">
                  <c:v>14234143.77</c:v>
                </c:pt>
                <c:pt idx="158">
                  <c:v>14566419.52</c:v>
                </c:pt>
                <c:pt idx="159">
                  <c:v>14559092.99</c:v>
                </c:pt>
                <c:pt idx="160">
                  <c:v>14608890.689999999</c:v>
                </c:pt>
                <c:pt idx="161">
                  <c:v>14489953.699999999</c:v>
                </c:pt>
                <c:pt idx="162">
                  <c:v>14202985.07</c:v>
                </c:pt>
                <c:pt idx="163">
                  <c:v>14372099.109999999</c:v>
                </c:pt>
                <c:pt idx="164">
                  <c:v>14430647.9</c:v>
                </c:pt>
                <c:pt idx="165">
                  <c:v>14364007.5</c:v>
                </c:pt>
                <c:pt idx="166">
                  <c:v>14307071.98</c:v>
                </c:pt>
                <c:pt idx="167">
                  <c:v>14159310.960000001</c:v>
                </c:pt>
                <c:pt idx="168">
                  <c:v>13690650.92</c:v>
                </c:pt>
                <c:pt idx="169">
                  <c:v>13997900.16</c:v>
                </c:pt>
                <c:pt idx="170">
                  <c:v>14165771.279999999</c:v>
                </c:pt>
                <c:pt idx="171">
                  <c:v>14143515.939999999</c:v>
                </c:pt>
                <c:pt idx="172">
                  <c:v>14252366.279999999</c:v>
                </c:pt>
                <c:pt idx="173">
                  <c:v>14406405.390000001</c:v>
                </c:pt>
                <c:pt idx="174">
                  <c:v>14016027.75</c:v>
                </c:pt>
                <c:pt idx="175">
                  <c:v>13773316.800000001</c:v>
                </c:pt>
                <c:pt idx="176">
                  <c:v>13977997.75</c:v>
                </c:pt>
                <c:pt idx="177">
                  <c:v>13997926.5</c:v>
                </c:pt>
                <c:pt idx="178">
                  <c:v>13743420.130000001</c:v>
                </c:pt>
                <c:pt idx="179">
                  <c:v>13668863.039999999</c:v>
                </c:pt>
                <c:pt idx="180">
                  <c:v>13459331.970000001</c:v>
                </c:pt>
                <c:pt idx="181">
                  <c:v>13664334.33</c:v>
                </c:pt>
                <c:pt idx="182">
                  <c:v>13819016.26</c:v>
                </c:pt>
                <c:pt idx="183">
                  <c:v>13805851.16</c:v>
                </c:pt>
                <c:pt idx="184">
                  <c:v>14169663.210000001</c:v>
                </c:pt>
                <c:pt idx="185">
                  <c:v>14037141.699999999</c:v>
                </c:pt>
                <c:pt idx="186">
                  <c:v>13624440.1</c:v>
                </c:pt>
                <c:pt idx="187">
                  <c:v>13555243.25</c:v>
                </c:pt>
                <c:pt idx="188">
                  <c:v>13513572.060000001</c:v>
                </c:pt>
                <c:pt idx="189">
                  <c:v>13702226.720000001</c:v>
                </c:pt>
                <c:pt idx="190">
                  <c:v>13747905.99</c:v>
                </c:pt>
                <c:pt idx="191">
                  <c:v>13638977.35</c:v>
                </c:pt>
                <c:pt idx="192">
                  <c:v>13533629.050000001</c:v>
                </c:pt>
                <c:pt idx="193">
                  <c:v>13467622.17</c:v>
                </c:pt>
                <c:pt idx="194">
                  <c:v>13532894.060000001</c:v>
                </c:pt>
                <c:pt idx="195">
                  <c:v>13822757.48</c:v>
                </c:pt>
                <c:pt idx="196">
                  <c:v>14403391.550000001</c:v>
                </c:pt>
                <c:pt idx="197">
                  <c:v>14185393.77</c:v>
                </c:pt>
                <c:pt idx="198">
                  <c:v>14026292.390000001</c:v>
                </c:pt>
                <c:pt idx="199">
                  <c:v>13984523.210000001</c:v>
                </c:pt>
                <c:pt idx="200">
                  <c:v>14229575.699999999</c:v>
                </c:pt>
                <c:pt idx="201">
                  <c:v>14141737.16</c:v>
                </c:pt>
                <c:pt idx="202">
                  <c:v>14044113.970000001</c:v>
                </c:pt>
                <c:pt idx="203">
                  <c:v>13890987.48</c:v>
                </c:pt>
                <c:pt idx="204">
                  <c:v>13290348.66</c:v>
                </c:pt>
                <c:pt idx="205">
                  <c:v>13672970.130000001</c:v>
                </c:pt>
                <c:pt idx="206">
                  <c:v>13486210.91</c:v>
                </c:pt>
                <c:pt idx="207">
                  <c:v>13941413.310000001</c:v>
                </c:pt>
                <c:pt idx="208">
                  <c:v>14116727.789999999</c:v>
                </c:pt>
                <c:pt idx="209">
                  <c:v>14115971.199999999</c:v>
                </c:pt>
                <c:pt idx="210">
                  <c:v>14083310.26</c:v>
                </c:pt>
                <c:pt idx="211">
                  <c:v>14048086.52</c:v>
                </c:pt>
                <c:pt idx="212">
                  <c:v>14082217.51</c:v>
                </c:pt>
                <c:pt idx="213">
                  <c:v>13953987.1</c:v>
                </c:pt>
                <c:pt idx="214">
                  <c:v>13962132.449999999</c:v>
                </c:pt>
                <c:pt idx="215">
                  <c:v>13675664.029999999</c:v>
                </c:pt>
                <c:pt idx="216">
                  <c:v>13575745.189999999</c:v>
                </c:pt>
                <c:pt idx="217">
                  <c:v>13694006.220000001</c:v>
                </c:pt>
                <c:pt idx="218">
                  <c:v>13988590.43</c:v>
                </c:pt>
                <c:pt idx="219">
                  <c:v>14005737.16</c:v>
                </c:pt>
                <c:pt idx="220">
                  <c:v>13931632.09</c:v>
                </c:pt>
                <c:pt idx="221">
                  <c:v>13811985.189999999</c:v>
                </c:pt>
                <c:pt idx="222">
                  <c:v>13739571.66</c:v>
                </c:pt>
                <c:pt idx="223">
                  <c:v>13641212.35</c:v>
                </c:pt>
                <c:pt idx="224">
                  <c:v>14382915.359999999</c:v>
                </c:pt>
                <c:pt idx="225">
                  <c:v>14453499.890000001</c:v>
                </c:pt>
                <c:pt idx="226">
                  <c:v>14505674.060000001</c:v>
                </c:pt>
                <c:pt idx="227">
                  <c:v>14197964.92</c:v>
                </c:pt>
                <c:pt idx="228">
                  <c:v>13861361.029999999</c:v>
                </c:pt>
                <c:pt idx="229">
                  <c:v>13597287.74</c:v>
                </c:pt>
                <c:pt idx="230">
                  <c:v>14203169.65</c:v>
                </c:pt>
                <c:pt idx="231">
                  <c:v>14265267.369999999</c:v>
                </c:pt>
                <c:pt idx="232">
                  <c:v>14831219.02</c:v>
                </c:pt>
                <c:pt idx="233">
                  <c:v>14504317.720000001</c:v>
                </c:pt>
                <c:pt idx="234">
                  <c:v>14380783.41</c:v>
                </c:pt>
                <c:pt idx="235">
                  <c:v>13781510.699999999</c:v>
                </c:pt>
                <c:pt idx="236">
                  <c:v>14053094.82</c:v>
                </c:pt>
                <c:pt idx="237">
                  <c:v>14029074.609999999</c:v>
                </c:pt>
                <c:pt idx="238">
                  <c:v>14440275.4</c:v>
                </c:pt>
                <c:pt idx="239">
                  <c:v>14219991.210000001</c:v>
                </c:pt>
                <c:pt idx="240">
                  <c:v>14128890.699999999</c:v>
                </c:pt>
                <c:pt idx="241">
                  <c:v>14324882.49</c:v>
                </c:pt>
                <c:pt idx="242">
                  <c:v>14441030.539999999</c:v>
                </c:pt>
                <c:pt idx="243">
                  <c:v>14662688.640000001</c:v>
                </c:pt>
                <c:pt idx="244">
                  <c:v>14631737.59</c:v>
                </c:pt>
                <c:pt idx="245">
                  <c:v>14556570.880000001</c:v>
                </c:pt>
                <c:pt idx="246">
                  <c:v>14190686.720000001</c:v>
                </c:pt>
                <c:pt idx="247">
                  <c:v>13940746.32</c:v>
                </c:pt>
                <c:pt idx="248">
                  <c:v>14407209.02</c:v>
                </c:pt>
                <c:pt idx="249">
                  <c:v>14481523.65</c:v>
                </c:pt>
                <c:pt idx="250">
                  <c:v>14717058.189999999</c:v>
                </c:pt>
                <c:pt idx="251">
                  <c:v>14554978.84</c:v>
                </c:pt>
                <c:pt idx="252">
                  <c:v>13812050.539999999</c:v>
                </c:pt>
                <c:pt idx="253">
                  <c:v>14346276.09</c:v>
                </c:pt>
                <c:pt idx="254">
                  <c:v>14428266.869999999</c:v>
                </c:pt>
                <c:pt idx="255">
                  <c:v>14523833.859999999</c:v>
                </c:pt>
                <c:pt idx="256">
                  <c:v>14760791.029999999</c:v>
                </c:pt>
                <c:pt idx="257">
                  <c:v>14612941.300000001</c:v>
                </c:pt>
                <c:pt idx="258">
                  <c:v>14177886.050000001</c:v>
                </c:pt>
                <c:pt idx="259">
                  <c:v>14371689.029999999</c:v>
                </c:pt>
                <c:pt idx="260">
                  <c:v>14642839.050000001</c:v>
                </c:pt>
                <c:pt idx="261">
                  <c:v>15252137.26</c:v>
                </c:pt>
                <c:pt idx="262">
                  <c:v>15110078.439999999</c:v>
                </c:pt>
                <c:pt idx="263">
                  <c:v>14802128.42</c:v>
                </c:pt>
                <c:pt idx="264">
                  <c:v>14504932.59</c:v>
                </c:pt>
                <c:pt idx="265">
                  <c:v>14494771.4</c:v>
                </c:pt>
                <c:pt idx="266">
                  <c:v>14750334.92</c:v>
                </c:pt>
                <c:pt idx="267">
                  <c:v>14744569.970000001</c:v>
                </c:pt>
                <c:pt idx="268">
                  <c:v>15061983.289999999</c:v>
                </c:pt>
                <c:pt idx="269">
                  <c:v>14381255.279999999</c:v>
                </c:pt>
                <c:pt idx="270">
                  <c:v>14475970.699999999</c:v>
                </c:pt>
                <c:pt idx="271">
                  <c:v>14465076.140000001</c:v>
                </c:pt>
                <c:pt idx="272">
                  <c:v>14924749.369999999</c:v>
                </c:pt>
                <c:pt idx="273">
                  <c:v>15028463.130000001</c:v>
                </c:pt>
                <c:pt idx="274">
                  <c:v>15208723.09</c:v>
                </c:pt>
                <c:pt idx="275">
                  <c:v>15044850.050000001</c:v>
                </c:pt>
                <c:pt idx="276">
                  <c:v>14379901.5</c:v>
                </c:pt>
                <c:pt idx="277">
                  <c:v>14536212.300000001</c:v>
                </c:pt>
                <c:pt idx="278">
                  <c:v>14488307.07</c:v>
                </c:pt>
                <c:pt idx="279">
                  <c:v>14662820.859999999</c:v>
                </c:pt>
                <c:pt idx="280">
                  <c:v>14867741.23</c:v>
                </c:pt>
                <c:pt idx="281">
                  <c:v>14999283.32</c:v>
                </c:pt>
                <c:pt idx="282">
                  <c:v>15054782.43</c:v>
                </c:pt>
                <c:pt idx="283">
                  <c:v>14968715.300000001</c:v>
                </c:pt>
                <c:pt idx="284">
                  <c:v>15223627.310000001</c:v>
                </c:pt>
                <c:pt idx="285">
                  <c:v>15506587.390000001</c:v>
                </c:pt>
                <c:pt idx="286">
                  <c:v>15214707.060000001</c:v>
                </c:pt>
                <c:pt idx="287">
                  <c:v>15194658.390000001</c:v>
                </c:pt>
                <c:pt idx="288">
                  <c:v>14832717.4</c:v>
                </c:pt>
                <c:pt idx="289">
                  <c:v>15012691.57</c:v>
                </c:pt>
                <c:pt idx="290">
                  <c:v>14475704.02</c:v>
                </c:pt>
                <c:pt idx="291">
                  <c:v>11710360.18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7A4-4A25-8EB2-60B9B24DFF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9990432"/>
        <c:axId val="849990992"/>
      </c:scatterChart>
      <c:valAx>
        <c:axId val="849990432"/>
        <c:scaling>
          <c:orientation val="minMax"/>
          <c:max val="2020.8"/>
          <c:min val="2005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9990992"/>
        <c:crosses val="autoZero"/>
        <c:crossBetween val="midCat"/>
        <c:majorUnit val="1"/>
        <c:minorUnit val="1"/>
      </c:valAx>
      <c:valAx>
        <c:axId val="849990992"/>
        <c:scaling>
          <c:orientation val="minMax"/>
          <c:max val="18000000"/>
          <c:min val="800000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9990432"/>
        <c:crosses val="autoZero"/>
        <c:crossBetween val="midCat"/>
        <c:majorUnit val="2000000"/>
        <c:minorUnit val="1000000"/>
      </c:valAx>
      <c:spPr>
        <a:noFill/>
        <a:ln w="3175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en-US" sz="16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of Active Business Owners </a:t>
            </a:r>
            <a:r>
              <a:rPr 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before and after COVID-19 (Racial Minority</a:t>
            </a:r>
            <a:r>
              <a:rPr lang="en-US" sz="16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Groups)</a:t>
            </a:r>
            <a:endParaRPr 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Feb-20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Sheet2!$M$1:$P$1</c:f>
              <c:strCache>
                <c:ptCount val="3"/>
                <c:pt idx="0">
                  <c:v>African-American</c:v>
                </c:pt>
                <c:pt idx="1">
                  <c:v>Latinx</c:v>
                </c:pt>
                <c:pt idx="2">
                  <c:v>Asian</c:v>
                </c:pt>
              </c:strCache>
            </c:strRef>
          </c:cat>
          <c:val>
            <c:numRef>
              <c:f>Sheet2!$M$4:$P$4</c:f>
              <c:numCache>
                <c:formatCode>General</c:formatCode>
                <c:ptCount val="3"/>
                <c:pt idx="0">
                  <c:v>1079116.19</c:v>
                </c:pt>
                <c:pt idx="1">
                  <c:v>2070895.95</c:v>
                </c:pt>
                <c:pt idx="2">
                  <c:v>888527.85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02-4571-A7AB-2F618F3B7F1B}"/>
            </c:ext>
          </c:extLst>
        </c:ser>
        <c:ser>
          <c:idx val="1"/>
          <c:order val="1"/>
          <c:tx>
            <c:v>Apr-20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Sheet2!$M$1:$P$1</c:f>
              <c:strCache>
                <c:ptCount val="3"/>
                <c:pt idx="0">
                  <c:v>African-American</c:v>
                </c:pt>
                <c:pt idx="1">
                  <c:v>Latinx</c:v>
                </c:pt>
                <c:pt idx="2">
                  <c:v>Asian</c:v>
                </c:pt>
              </c:strCache>
            </c:strRef>
          </c:cat>
          <c:val>
            <c:numRef>
              <c:f>Sheet2!$M$3:$P$3</c:f>
              <c:numCache>
                <c:formatCode>General</c:formatCode>
                <c:ptCount val="3"/>
                <c:pt idx="0">
                  <c:v>637769.41</c:v>
                </c:pt>
                <c:pt idx="1">
                  <c:v>1412925.01</c:v>
                </c:pt>
                <c:pt idx="2">
                  <c:v>657895.54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02-4571-A7AB-2F618F3B7F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82218992"/>
        <c:axId val="1482222320"/>
      </c:barChart>
      <c:catAx>
        <c:axId val="148221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2222320"/>
        <c:crosses val="autoZero"/>
        <c:auto val="1"/>
        <c:lblAlgn val="ctr"/>
        <c:lblOffset val="100"/>
        <c:noMultiLvlLbl val="0"/>
      </c:catAx>
      <c:valAx>
        <c:axId val="1482222320"/>
        <c:scaling>
          <c:orientation val="minMax"/>
          <c:max val="2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aseline="0"/>
                  <a:t>Number of Self-Employed Business Owners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2218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Figure 2: Number of Active Business Owners in California by Race</a:t>
            </a:r>
            <a:r>
              <a:rPr lang="en-US" baseline="0"/>
              <a:t> </a:t>
            </a:r>
            <a:r>
              <a:rPr lang="en-US"/>
              <a:t>(Jan. 2019 - June 2021)</a:t>
            </a:r>
          </a:p>
        </c:rich>
      </c:tx>
      <c:layout>
        <c:manualLayout>
          <c:xMode val="edge"/>
          <c:yMode val="edge"/>
          <c:x val="0.12259935841353164"/>
          <c:y val="4.786167535742708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9911209766925659E-2"/>
          <c:y val="0.15660685154975529"/>
          <c:w val="0.8745837957824637"/>
          <c:h val="0.73083197389885823"/>
        </c:manualLayout>
      </c:layout>
      <c:scatterChart>
        <c:scatterStyle val="lineMarker"/>
        <c:varyColors val="0"/>
        <c:ser>
          <c:idx val="0"/>
          <c:order val="0"/>
          <c:tx>
            <c:v>Black</c:v>
          </c:tx>
          <c:spPr>
            <a:ln>
              <a:solidFill>
                <a:schemeClr val="accent6"/>
              </a:solidFill>
            </a:ln>
          </c:spPr>
          <c:marker>
            <c:spPr>
              <a:solidFill>
                <a:schemeClr val="accent5"/>
              </a:solidFill>
              <a:ln w="12700">
                <a:solidFill>
                  <a:schemeClr val="accent6"/>
                </a:solidFill>
              </a:ln>
            </c:spPr>
          </c:marker>
          <c:xVal>
            <c:numRef>
              <c:f>Sheet1!$A$4:$A$33</c:f>
              <c:numCache>
                <c:formatCode>General</c:formatCode>
                <c:ptCount val="30"/>
                <c:pt idx="0">
                  <c:v>2019.04</c:v>
                </c:pt>
                <c:pt idx="1">
                  <c:v>2019.13</c:v>
                </c:pt>
                <c:pt idx="2">
                  <c:v>2019.21</c:v>
                </c:pt>
                <c:pt idx="3">
                  <c:v>2019.29</c:v>
                </c:pt>
                <c:pt idx="4">
                  <c:v>2019.38</c:v>
                </c:pt>
                <c:pt idx="5">
                  <c:v>2019.46</c:v>
                </c:pt>
                <c:pt idx="6">
                  <c:v>2019.54</c:v>
                </c:pt>
                <c:pt idx="7">
                  <c:v>2019.63</c:v>
                </c:pt>
                <c:pt idx="8">
                  <c:v>2019.71</c:v>
                </c:pt>
                <c:pt idx="9">
                  <c:v>2019.79</c:v>
                </c:pt>
                <c:pt idx="10">
                  <c:v>2019.88</c:v>
                </c:pt>
                <c:pt idx="11">
                  <c:v>2019.96</c:v>
                </c:pt>
                <c:pt idx="12">
                  <c:v>2020.04</c:v>
                </c:pt>
                <c:pt idx="13">
                  <c:v>2020.13</c:v>
                </c:pt>
                <c:pt idx="14">
                  <c:v>2020.21</c:v>
                </c:pt>
                <c:pt idx="15">
                  <c:v>2020.29</c:v>
                </c:pt>
                <c:pt idx="16">
                  <c:v>2020.38</c:v>
                </c:pt>
                <c:pt idx="17">
                  <c:v>2020.46</c:v>
                </c:pt>
                <c:pt idx="18">
                  <c:v>2020.54</c:v>
                </c:pt>
                <c:pt idx="19">
                  <c:v>2020.63</c:v>
                </c:pt>
                <c:pt idx="20">
                  <c:v>2020.71</c:v>
                </c:pt>
                <c:pt idx="21">
                  <c:v>2020.79</c:v>
                </c:pt>
                <c:pt idx="22">
                  <c:v>2020.88</c:v>
                </c:pt>
                <c:pt idx="23">
                  <c:v>2020.96</c:v>
                </c:pt>
                <c:pt idx="24">
                  <c:v>2021.04</c:v>
                </c:pt>
                <c:pt idx="25">
                  <c:v>2021.13</c:v>
                </c:pt>
                <c:pt idx="26">
                  <c:v>2021.21</c:v>
                </c:pt>
                <c:pt idx="27">
                  <c:v>2021.29</c:v>
                </c:pt>
                <c:pt idx="28">
                  <c:v>2021.38</c:v>
                </c:pt>
                <c:pt idx="29">
                  <c:v>2021.46</c:v>
                </c:pt>
              </c:numCache>
            </c:numRef>
          </c:xVal>
          <c:yVal>
            <c:numRef>
              <c:f>Sheet1!$E$4:$E$33</c:f>
              <c:numCache>
                <c:formatCode>General</c:formatCode>
                <c:ptCount val="30"/>
                <c:pt idx="0">
                  <c:v>64543.64</c:v>
                </c:pt>
                <c:pt idx="1">
                  <c:v>91629.36</c:v>
                </c:pt>
                <c:pt idx="2">
                  <c:v>111466.05</c:v>
                </c:pt>
                <c:pt idx="3">
                  <c:v>130555.45</c:v>
                </c:pt>
                <c:pt idx="4">
                  <c:v>100761.03</c:v>
                </c:pt>
                <c:pt idx="5">
                  <c:v>80632.13</c:v>
                </c:pt>
                <c:pt idx="6">
                  <c:v>94767.35</c:v>
                </c:pt>
                <c:pt idx="7">
                  <c:v>77798.649999999994</c:v>
                </c:pt>
                <c:pt idx="8">
                  <c:v>107650.33</c:v>
                </c:pt>
                <c:pt idx="9">
                  <c:v>112714.74</c:v>
                </c:pt>
                <c:pt idx="10">
                  <c:v>79602.69</c:v>
                </c:pt>
                <c:pt idx="11">
                  <c:v>98383.21</c:v>
                </c:pt>
                <c:pt idx="12">
                  <c:v>104455.3</c:v>
                </c:pt>
                <c:pt idx="13">
                  <c:v>79058.149999999994</c:v>
                </c:pt>
                <c:pt idx="14">
                  <c:v>93336.36</c:v>
                </c:pt>
                <c:pt idx="15">
                  <c:v>72612.479999999996</c:v>
                </c:pt>
                <c:pt idx="16">
                  <c:v>90643.01</c:v>
                </c:pt>
                <c:pt idx="17">
                  <c:v>84059.23</c:v>
                </c:pt>
                <c:pt idx="18">
                  <c:v>86649.99</c:v>
                </c:pt>
                <c:pt idx="19">
                  <c:v>86865.38</c:v>
                </c:pt>
                <c:pt idx="20">
                  <c:v>93646.52</c:v>
                </c:pt>
                <c:pt idx="21">
                  <c:v>86524.57</c:v>
                </c:pt>
                <c:pt idx="22">
                  <c:v>58922.07</c:v>
                </c:pt>
                <c:pt idx="23">
                  <c:v>29582.69</c:v>
                </c:pt>
                <c:pt idx="24">
                  <c:v>58045.8</c:v>
                </c:pt>
                <c:pt idx="25">
                  <c:v>65981.19</c:v>
                </c:pt>
                <c:pt idx="26">
                  <c:v>87218.89</c:v>
                </c:pt>
                <c:pt idx="27">
                  <c:v>89489.36</c:v>
                </c:pt>
                <c:pt idx="28">
                  <c:v>79263.27</c:v>
                </c:pt>
                <c:pt idx="29">
                  <c:v>64594.91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347-4313-96BB-379A80FDF347}"/>
            </c:ext>
          </c:extLst>
        </c:ser>
        <c:ser>
          <c:idx val="1"/>
          <c:order val="1"/>
          <c:tx>
            <c:v>Latinx</c:v>
          </c:tx>
          <c:xVal>
            <c:numRef>
              <c:f>Sheet1!$A$4:$A$33</c:f>
              <c:numCache>
                <c:formatCode>General</c:formatCode>
                <c:ptCount val="30"/>
                <c:pt idx="0">
                  <c:v>2019.04</c:v>
                </c:pt>
                <c:pt idx="1">
                  <c:v>2019.13</c:v>
                </c:pt>
                <c:pt idx="2">
                  <c:v>2019.21</c:v>
                </c:pt>
                <c:pt idx="3">
                  <c:v>2019.29</c:v>
                </c:pt>
                <c:pt idx="4">
                  <c:v>2019.38</c:v>
                </c:pt>
                <c:pt idx="5">
                  <c:v>2019.46</c:v>
                </c:pt>
                <c:pt idx="6">
                  <c:v>2019.54</c:v>
                </c:pt>
                <c:pt idx="7">
                  <c:v>2019.63</c:v>
                </c:pt>
                <c:pt idx="8">
                  <c:v>2019.71</c:v>
                </c:pt>
                <c:pt idx="9">
                  <c:v>2019.79</c:v>
                </c:pt>
                <c:pt idx="10">
                  <c:v>2019.88</c:v>
                </c:pt>
                <c:pt idx="11">
                  <c:v>2019.96</c:v>
                </c:pt>
                <c:pt idx="12">
                  <c:v>2020.04</c:v>
                </c:pt>
                <c:pt idx="13">
                  <c:v>2020.13</c:v>
                </c:pt>
                <c:pt idx="14">
                  <c:v>2020.21</c:v>
                </c:pt>
                <c:pt idx="15">
                  <c:v>2020.29</c:v>
                </c:pt>
                <c:pt idx="16">
                  <c:v>2020.38</c:v>
                </c:pt>
                <c:pt idx="17">
                  <c:v>2020.46</c:v>
                </c:pt>
                <c:pt idx="18">
                  <c:v>2020.54</c:v>
                </c:pt>
                <c:pt idx="19">
                  <c:v>2020.63</c:v>
                </c:pt>
                <c:pt idx="20">
                  <c:v>2020.71</c:v>
                </c:pt>
                <c:pt idx="21">
                  <c:v>2020.79</c:v>
                </c:pt>
                <c:pt idx="22">
                  <c:v>2020.88</c:v>
                </c:pt>
                <c:pt idx="23">
                  <c:v>2020.96</c:v>
                </c:pt>
                <c:pt idx="24">
                  <c:v>2021.04</c:v>
                </c:pt>
                <c:pt idx="25">
                  <c:v>2021.13</c:v>
                </c:pt>
                <c:pt idx="26">
                  <c:v>2021.21</c:v>
                </c:pt>
                <c:pt idx="27">
                  <c:v>2021.29</c:v>
                </c:pt>
                <c:pt idx="28">
                  <c:v>2021.38</c:v>
                </c:pt>
                <c:pt idx="29">
                  <c:v>2021.46</c:v>
                </c:pt>
              </c:numCache>
            </c:numRef>
          </c:xVal>
          <c:yVal>
            <c:numRef>
              <c:f>Sheet1!$F$4:$F$33</c:f>
              <c:numCache>
                <c:formatCode>General</c:formatCode>
                <c:ptCount val="30"/>
                <c:pt idx="0">
                  <c:v>498430.97</c:v>
                </c:pt>
                <c:pt idx="1">
                  <c:v>467237.64</c:v>
                </c:pt>
                <c:pt idx="2">
                  <c:v>529218.05000000005</c:v>
                </c:pt>
                <c:pt idx="3">
                  <c:v>446512.33</c:v>
                </c:pt>
                <c:pt idx="4">
                  <c:v>419861.91</c:v>
                </c:pt>
                <c:pt idx="5">
                  <c:v>468158.38</c:v>
                </c:pt>
                <c:pt idx="6">
                  <c:v>469128.3</c:v>
                </c:pt>
                <c:pt idx="7">
                  <c:v>484898.01</c:v>
                </c:pt>
                <c:pt idx="8">
                  <c:v>452569.1</c:v>
                </c:pt>
                <c:pt idx="9">
                  <c:v>483968.11</c:v>
                </c:pt>
                <c:pt idx="10">
                  <c:v>526510.14</c:v>
                </c:pt>
                <c:pt idx="11">
                  <c:v>471484.27</c:v>
                </c:pt>
                <c:pt idx="12">
                  <c:v>502503.21</c:v>
                </c:pt>
                <c:pt idx="13">
                  <c:v>535996.51</c:v>
                </c:pt>
                <c:pt idx="14">
                  <c:v>453162.73</c:v>
                </c:pt>
                <c:pt idx="15">
                  <c:v>305180.71000000002</c:v>
                </c:pt>
                <c:pt idx="16">
                  <c:v>309216.78999999998</c:v>
                </c:pt>
                <c:pt idx="17">
                  <c:v>322346.21999999997</c:v>
                </c:pt>
                <c:pt idx="18">
                  <c:v>313711.49</c:v>
                </c:pt>
                <c:pt idx="19">
                  <c:v>332012.37</c:v>
                </c:pt>
                <c:pt idx="20">
                  <c:v>421993.14</c:v>
                </c:pt>
                <c:pt idx="21">
                  <c:v>557303.1</c:v>
                </c:pt>
                <c:pt idx="22">
                  <c:v>576679.71</c:v>
                </c:pt>
                <c:pt idx="23">
                  <c:v>512664.58</c:v>
                </c:pt>
                <c:pt idx="24">
                  <c:v>505699.3</c:v>
                </c:pt>
                <c:pt idx="25">
                  <c:v>467190.74</c:v>
                </c:pt>
                <c:pt idx="26">
                  <c:v>534770.31999999995</c:v>
                </c:pt>
                <c:pt idx="27">
                  <c:v>478395.84</c:v>
                </c:pt>
                <c:pt idx="28">
                  <c:v>435786.19</c:v>
                </c:pt>
                <c:pt idx="29">
                  <c:v>431253.06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347-4313-96BB-379A80FDF347}"/>
            </c:ext>
          </c:extLst>
        </c:ser>
        <c:ser>
          <c:idx val="2"/>
          <c:order val="2"/>
          <c:tx>
            <c:v>Asian</c:v>
          </c:tx>
          <c:spPr>
            <a:ln>
              <a:solidFill>
                <a:srgbClr val="7030A0"/>
              </a:solidFill>
            </a:ln>
          </c:spPr>
          <c:marker>
            <c:spPr>
              <a:solidFill>
                <a:srgbClr val="7030A0"/>
              </a:solidFill>
            </c:spPr>
          </c:marker>
          <c:xVal>
            <c:numRef>
              <c:f>Sheet1!$A$4:$A$33</c:f>
              <c:numCache>
                <c:formatCode>General</c:formatCode>
                <c:ptCount val="30"/>
                <c:pt idx="0">
                  <c:v>2019.04</c:v>
                </c:pt>
                <c:pt idx="1">
                  <c:v>2019.13</c:v>
                </c:pt>
                <c:pt idx="2">
                  <c:v>2019.21</c:v>
                </c:pt>
                <c:pt idx="3">
                  <c:v>2019.29</c:v>
                </c:pt>
                <c:pt idx="4">
                  <c:v>2019.38</c:v>
                </c:pt>
                <c:pt idx="5">
                  <c:v>2019.46</c:v>
                </c:pt>
                <c:pt idx="6">
                  <c:v>2019.54</c:v>
                </c:pt>
                <c:pt idx="7">
                  <c:v>2019.63</c:v>
                </c:pt>
                <c:pt idx="8">
                  <c:v>2019.71</c:v>
                </c:pt>
                <c:pt idx="9">
                  <c:v>2019.79</c:v>
                </c:pt>
                <c:pt idx="10">
                  <c:v>2019.88</c:v>
                </c:pt>
                <c:pt idx="11">
                  <c:v>2019.96</c:v>
                </c:pt>
                <c:pt idx="12">
                  <c:v>2020.04</c:v>
                </c:pt>
                <c:pt idx="13">
                  <c:v>2020.13</c:v>
                </c:pt>
                <c:pt idx="14">
                  <c:v>2020.21</c:v>
                </c:pt>
                <c:pt idx="15">
                  <c:v>2020.29</c:v>
                </c:pt>
                <c:pt idx="16">
                  <c:v>2020.38</c:v>
                </c:pt>
                <c:pt idx="17">
                  <c:v>2020.46</c:v>
                </c:pt>
                <c:pt idx="18">
                  <c:v>2020.54</c:v>
                </c:pt>
                <c:pt idx="19">
                  <c:v>2020.63</c:v>
                </c:pt>
                <c:pt idx="20">
                  <c:v>2020.71</c:v>
                </c:pt>
                <c:pt idx="21">
                  <c:v>2020.79</c:v>
                </c:pt>
                <c:pt idx="22">
                  <c:v>2020.88</c:v>
                </c:pt>
                <c:pt idx="23">
                  <c:v>2020.96</c:v>
                </c:pt>
                <c:pt idx="24">
                  <c:v>2021.04</c:v>
                </c:pt>
                <c:pt idx="25">
                  <c:v>2021.13</c:v>
                </c:pt>
                <c:pt idx="26">
                  <c:v>2021.21</c:v>
                </c:pt>
                <c:pt idx="27">
                  <c:v>2021.29</c:v>
                </c:pt>
                <c:pt idx="28">
                  <c:v>2021.38</c:v>
                </c:pt>
                <c:pt idx="29">
                  <c:v>2021.46</c:v>
                </c:pt>
              </c:numCache>
            </c:numRef>
          </c:xVal>
          <c:yVal>
            <c:numRef>
              <c:f>Sheet1!$G$4:$G$33</c:f>
              <c:numCache>
                <c:formatCode>General</c:formatCode>
                <c:ptCount val="30"/>
                <c:pt idx="0">
                  <c:v>317136.45</c:v>
                </c:pt>
                <c:pt idx="1">
                  <c:v>301279.96999999997</c:v>
                </c:pt>
                <c:pt idx="2">
                  <c:v>289673.49</c:v>
                </c:pt>
                <c:pt idx="3">
                  <c:v>324140.48</c:v>
                </c:pt>
                <c:pt idx="4">
                  <c:v>291669.11</c:v>
                </c:pt>
                <c:pt idx="5">
                  <c:v>291790.92</c:v>
                </c:pt>
                <c:pt idx="6">
                  <c:v>268852.84999999998</c:v>
                </c:pt>
                <c:pt idx="7">
                  <c:v>331669.45</c:v>
                </c:pt>
                <c:pt idx="8">
                  <c:v>281298.27</c:v>
                </c:pt>
                <c:pt idx="9">
                  <c:v>202046.84</c:v>
                </c:pt>
                <c:pt idx="10">
                  <c:v>249294.04</c:v>
                </c:pt>
                <c:pt idx="11">
                  <c:v>259989.01</c:v>
                </c:pt>
                <c:pt idx="12">
                  <c:v>243577.68</c:v>
                </c:pt>
                <c:pt idx="13">
                  <c:v>243614.23</c:v>
                </c:pt>
                <c:pt idx="14">
                  <c:v>252241.05</c:v>
                </c:pt>
                <c:pt idx="15">
                  <c:v>199784.1</c:v>
                </c:pt>
                <c:pt idx="16">
                  <c:v>187406.27</c:v>
                </c:pt>
                <c:pt idx="17">
                  <c:v>206286.64</c:v>
                </c:pt>
                <c:pt idx="18">
                  <c:v>182629.74</c:v>
                </c:pt>
                <c:pt idx="19">
                  <c:v>210730.69</c:v>
                </c:pt>
                <c:pt idx="20">
                  <c:v>209446.2</c:v>
                </c:pt>
                <c:pt idx="21">
                  <c:v>206151.37</c:v>
                </c:pt>
                <c:pt idx="22">
                  <c:v>174270.97</c:v>
                </c:pt>
                <c:pt idx="23">
                  <c:v>150228.94</c:v>
                </c:pt>
                <c:pt idx="24">
                  <c:v>163414.07999999999</c:v>
                </c:pt>
                <c:pt idx="25">
                  <c:v>210645.64</c:v>
                </c:pt>
                <c:pt idx="26">
                  <c:v>211674.54</c:v>
                </c:pt>
                <c:pt idx="27">
                  <c:v>238017.86</c:v>
                </c:pt>
                <c:pt idx="28">
                  <c:v>204732.3</c:v>
                </c:pt>
                <c:pt idx="29">
                  <c:v>234802.84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9347-4313-96BB-379A80FDF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9990432"/>
        <c:axId val="849990992"/>
      </c:scatterChart>
      <c:valAx>
        <c:axId val="849990432"/>
        <c:scaling>
          <c:orientation val="minMax"/>
          <c:max val="2021.5"/>
          <c:min val="2019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9990992"/>
        <c:crosses val="autoZero"/>
        <c:crossBetween val="midCat"/>
        <c:majorUnit val="0.25"/>
      </c:valAx>
      <c:valAx>
        <c:axId val="849990992"/>
        <c:scaling>
          <c:orientation val="minMax"/>
          <c:max val="1000000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9990432"/>
        <c:crosses val="autoZero"/>
        <c:crossBetween val="midCat"/>
        <c:majorUnit val="500000"/>
      </c:valAx>
      <c:spPr>
        <a:noFill/>
        <a:ln w="3175">
          <a:solidFill>
            <a:srgbClr val="000000"/>
          </a:solidFill>
          <a:prstDash val="solid"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/>
              <a:t>YOY Sales Losses by Quarter 2019 to 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Sheet3!$A$2</c:f>
              <c:strCache>
                <c:ptCount val="1"/>
                <c:pt idx="0">
                  <c:v>2020 Q1</c:v>
                </c:pt>
              </c:strCache>
            </c:strRef>
          </c:tx>
          <c:spPr>
            <a:solidFill>
              <a:schemeClr val="accent1">
                <a:tint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Sheet3!$B$1:$D$1</c:f>
              <c:strCache>
                <c:ptCount val="3"/>
                <c:pt idx="0">
                  <c:v>Total</c:v>
                </c:pt>
                <c:pt idx="1">
                  <c:v>Restaurants</c:v>
                </c:pt>
                <c:pt idx="2">
                  <c:v>Accommodations</c:v>
                </c:pt>
              </c:strCache>
            </c:strRef>
          </c:cat>
          <c:val>
            <c:numRef>
              <c:f>Sheet3!$B$2:$D$2</c:f>
              <c:numCache>
                <c:formatCode>0.0%</c:formatCode>
                <c:ptCount val="3"/>
                <c:pt idx="0">
                  <c:v>-1.8E-3</c:v>
                </c:pt>
                <c:pt idx="1">
                  <c:v>-0.1961</c:v>
                </c:pt>
                <c:pt idx="2">
                  <c:v>-0.2155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4C-463C-B398-B2A9B9EE75D8}"/>
            </c:ext>
          </c:extLst>
        </c:ser>
        <c:ser>
          <c:idx val="1"/>
          <c:order val="1"/>
          <c:tx>
            <c:strRef>
              <c:f>Sheet3!$A$3</c:f>
              <c:strCache>
                <c:ptCount val="1"/>
                <c:pt idx="0">
                  <c:v>2020 Q2</c:v>
                </c:pt>
              </c:strCache>
            </c:strRef>
          </c:tx>
          <c:spPr>
            <a:solidFill>
              <a:schemeClr val="accent1">
                <a:tint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Sheet3!$B$1:$D$1</c:f>
              <c:strCache>
                <c:ptCount val="3"/>
                <c:pt idx="0">
                  <c:v>Total</c:v>
                </c:pt>
                <c:pt idx="1">
                  <c:v>Restaurants</c:v>
                </c:pt>
                <c:pt idx="2">
                  <c:v>Accommodations</c:v>
                </c:pt>
              </c:strCache>
            </c:strRef>
          </c:cat>
          <c:val>
            <c:numRef>
              <c:f>Sheet3!$B$3:$D$3</c:f>
              <c:numCache>
                <c:formatCode>0.0%</c:formatCode>
                <c:ptCount val="3"/>
                <c:pt idx="0">
                  <c:v>-0.154</c:v>
                </c:pt>
                <c:pt idx="1">
                  <c:v>-0.59450000000000003</c:v>
                </c:pt>
                <c:pt idx="2">
                  <c:v>-0.91749999999999998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4C-463C-B398-B2A9B9EE75D8}"/>
            </c:ext>
          </c:extLst>
        </c:ser>
        <c:ser>
          <c:idx val="2"/>
          <c:order val="2"/>
          <c:tx>
            <c:strRef>
              <c:f>Sheet3!$A$4</c:f>
              <c:strCache>
                <c:ptCount val="1"/>
                <c:pt idx="0">
                  <c:v>2020 Q3</c:v>
                </c:pt>
              </c:strCache>
            </c:strRef>
          </c:tx>
          <c:spPr>
            <a:solidFill>
              <a:schemeClr val="accent1">
                <a:shade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Sheet3!$B$1:$D$1</c:f>
              <c:strCache>
                <c:ptCount val="3"/>
                <c:pt idx="0">
                  <c:v>Total</c:v>
                </c:pt>
                <c:pt idx="1">
                  <c:v>Restaurants</c:v>
                </c:pt>
                <c:pt idx="2">
                  <c:v>Accommodations</c:v>
                </c:pt>
              </c:strCache>
            </c:strRef>
          </c:cat>
          <c:val>
            <c:numRef>
              <c:f>Sheet3!$B$4:$D$4</c:f>
              <c:numCache>
                <c:formatCode>0.0%</c:formatCode>
                <c:ptCount val="3"/>
                <c:pt idx="0">
                  <c:v>5.6999999999999993E-3</c:v>
                </c:pt>
                <c:pt idx="1">
                  <c:v>-0.38069999999999998</c:v>
                </c:pt>
                <c:pt idx="2">
                  <c:v>-0.74060000000000004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84C-463C-B398-B2A9B9EE75D8}"/>
            </c:ext>
          </c:extLst>
        </c:ser>
        <c:ser>
          <c:idx val="3"/>
          <c:order val="3"/>
          <c:tx>
            <c:strRef>
              <c:f>Sheet3!$A$5</c:f>
              <c:strCache>
                <c:ptCount val="1"/>
                <c:pt idx="0">
                  <c:v>2020 Q4</c:v>
                </c:pt>
              </c:strCache>
            </c:strRef>
          </c:tx>
          <c:spPr>
            <a:solidFill>
              <a:schemeClr val="accent1">
                <a:shade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Sheet3!$B$1:$D$1</c:f>
              <c:strCache>
                <c:ptCount val="3"/>
                <c:pt idx="0">
                  <c:v>Total</c:v>
                </c:pt>
                <c:pt idx="1">
                  <c:v>Restaurants</c:v>
                </c:pt>
                <c:pt idx="2">
                  <c:v>Accommodations</c:v>
                </c:pt>
              </c:strCache>
            </c:strRef>
          </c:cat>
          <c:val>
            <c:numRef>
              <c:f>Sheet3!$B$5:$D$5</c:f>
              <c:numCache>
                <c:formatCode>0.0%</c:formatCode>
                <c:ptCount val="3"/>
                <c:pt idx="0">
                  <c:v>-3.15E-2</c:v>
                </c:pt>
                <c:pt idx="1">
                  <c:v>-0.46329999999999999</c:v>
                </c:pt>
                <c:pt idx="2">
                  <c:v>-0.79859999999999998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84C-463C-B398-B2A9B9EE75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4740768"/>
        <c:axId val="1664733696"/>
      </c:barChart>
      <c:catAx>
        <c:axId val="166474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4733696"/>
        <c:crosses val="autoZero"/>
        <c:auto val="1"/>
        <c:lblAlgn val="ctr"/>
        <c:lblOffset val="100"/>
        <c:noMultiLvlLbl val="0"/>
      </c:catAx>
      <c:valAx>
        <c:axId val="1664733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4740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Sales Growth Percent (2019Q2 to 2020Q2)</a:t>
            </a:r>
          </a:p>
          <a:p>
            <a:pPr>
              <a:defRPr/>
            </a:pPr>
            <a:r>
              <a:rPr lang="en-US"/>
              <a:t>Selected Business Types with Large Losses</a:t>
            </a:r>
            <a:r>
              <a:rPr lang="en-US" baseline="0"/>
              <a:t> and Gains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5921722170049847E-2"/>
          <c:y val="0.10950063448323274"/>
          <c:w val="0.93793148883912447"/>
          <c:h val="0.690414194855577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Sheet2!$H$1</c:f>
              <c:strCache>
                <c:ptCount val="1"/>
                <c:pt idx="0">
                  <c:v>Accommodation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Sheet2!$I$1</c:f>
              <c:numCache>
                <c:formatCode>0</c:formatCode>
                <c:ptCount val="1"/>
                <c:pt idx="0">
                  <c:v>-92.34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EC-4EEC-A9A9-43012A82CB06}"/>
            </c:ext>
          </c:extLst>
        </c:ser>
        <c:ser>
          <c:idx val="1"/>
          <c:order val="1"/>
          <c:tx>
            <c:strRef>
              <c:f>Sheet2!$H$2</c:f>
              <c:strCache>
                <c:ptCount val="1"/>
                <c:pt idx="0">
                  <c:v>Drinking Places (Alcoholic)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Sheet2!$I$2</c:f>
              <c:numCache>
                <c:formatCode>0</c:formatCode>
                <c:ptCount val="1"/>
                <c:pt idx="0">
                  <c:v>-86.12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EC-4EEC-A9A9-43012A82CB06}"/>
            </c:ext>
          </c:extLst>
        </c:ser>
        <c:ser>
          <c:idx val="2"/>
          <c:order val="2"/>
          <c:tx>
            <c:strRef>
              <c:f>Sheet2!$H$3</c:f>
              <c:strCache>
                <c:ptCount val="1"/>
                <c:pt idx="0">
                  <c:v>Arts, Entertainment, and Rec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Sheet2!$I$3</c:f>
              <c:numCache>
                <c:formatCode>0</c:formatCode>
                <c:ptCount val="1"/>
                <c:pt idx="0">
                  <c:v>-82.66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EC-4EEC-A9A9-43012A82CB06}"/>
            </c:ext>
          </c:extLst>
        </c:ser>
        <c:ser>
          <c:idx val="3"/>
          <c:order val="3"/>
          <c:tx>
            <c:strRef>
              <c:f>Sheet2!$H$4</c:f>
              <c:strCache>
                <c:ptCount val="1"/>
                <c:pt idx="0">
                  <c:v>Full-Service Restaurants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Sheet2!$I$4</c:f>
              <c:numCache>
                <c:formatCode>0</c:formatCode>
                <c:ptCount val="1"/>
                <c:pt idx="0">
                  <c:v>-61.19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6EC-4EEC-A9A9-43012A82CB06}"/>
            </c:ext>
          </c:extLst>
        </c:ser>
        <c:ser>
          <c:idx val="4"/>
          <c:order val="4"/>
          <c:tx>
            <c:strRef>
              <c:f>Sheet2!$H$5</c:f>
              <c:strCache>
                <c:ptCount val="1"/>
                <c:pt idx="0">
                  <c:v>Gift, Novelty, and Souvenir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val>
            <c:numRef>
              <c:f>Sheet2!$I$5</c:f>
              <c:numCache>
                <c:formatCode>0</c:formatCode>
                <c:ptCount val="1"/>
                <c:pt idx="0">
                  <c:v>-58.32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6EC-4EEC-A9A9-43012A82CB06}"/>
            </c:ext>
          </c:extLst>
        </c:ser>
        <c:ser>
          <c:idx val="5"/>
          <c:order val="5"/>
          <c:tx>
            <c:strRef>
              <c:f>Sheet2!$H$6</c:f>
              <c:strCache>
                <c:ptCount val="1"/>
                <c:pt idx="0">
                  <c:v>Clothing Stores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val>
            <c:numRef>
              <c:f>Sheet2!$I$6</c:f>
              <c:numCache>
                <c:formatCode>0</c:formatCode>
                <c:ptCount val="1"/>
                <c:pt idx="0">
                  <c:v>-55.71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6EC-4EEC-A9A9-43012A82CB06}"/>
            </c:ext>
          </c:extLst>
        </c:ser>
        <c:ser>
          <c:idx val="6"/>
          <c:order val="6"/>
          <c:tx>
            <c:strRef>
              <c:f>Sheet2!$H$7</c:f>
              <c:strCache>
                <c:ptCount val="1"/>
                <c:pt idx="0">
                  <c:v>Book Stores and News Dealers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Sheet2!$I$7</c:f>
              <c:numCache>
                <c:formatCode>0</c:formatCode>
                <c:ptCount val="1"/>
                <c:pt idx="0">
                  <c:v>-54.98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6EC-4EEC-A9A9-43012A82CB06}"/>
            </c:ext>
          </c:extLst>
        </c:ser>
        <c:ser>
          <c:idx val="7"/>
          <c:order val="7"/>
          <c:tx>
            <c:strRef>
              <c:f>Sheet2!$H$8</c:f>
              <c:strCache>
                <c:ptCount val="1"/>
                <c:pt idx="0">
                  <c:v>Gasoline Stations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Sheet2!$I$8</c:f>
              <c:numCache>
                <c:formatCode>0</c:formatCode>
                <c:ptCount val="1"/>
                <c:pt idx="0">
                  <c:v>-46.99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6EC-4EEC-A9A9-43012A82CB06}"/>
            </c:ext>
          </c:extLst>
        </c:ser>
        <c:ser>
          <c:idx val="8"/>
          <c:order val="8"/>
          <c:tx>
            <c:strRef>
              <c:f>Sheet2!$H$9</c:f>
              <c:strCache>
                <c:ptCount val="1"/>
                <c:pt idx="0">
                  <c:v>Supermarkets and Other Grocery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Sheet2!$I$9</c:f>
              <c:numCache>
                <c:formatCode>0</c:formatCode>
                <c:ptCount val="1"/>
                <c:pt idx="0">
                  <c:v>5.08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6EC-4EEC-A9A9-43012A82CB06}"/>
            </c:ext>
          </c:extLst>
        </c:ser>
        <c:ser>
          <c:idx val="9"/>
          <c:order val="9"/>
          <c:tx>
            <c:strRef>
              <c:f>Sheet2!$H$10</c:f>
              <c:strCache>
                <c:ptCount val="1"/>
                <c:pt idx="0">
                  <c:v>Lawn and Garden Equipment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Sheet2!$I$10</c:f>
              <c:numCache>
                <c:formatCode>0</c:formatCode>
                <c:ptCount val="1"/>
                <c:pt idx="0">
                  <c:v>7.05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6EC-4EEC-A9A9-43012A82CB06}"/>
            </c:ext>
          </c:extLst>
        </c:ser>
        <c:ser>
          <c:idx val="10"/>
          <c:order val="10"/>
          <c:tx>
            <c:strRef>
              <c:f>Sheet2!$H$11</c:f>
              <c:strCache>
                <c:ptCount val="1"/>
                <c:pt idx="0">
                  <c:v>Pharmacies and Drug Stores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Sheet2!$I$11</c:f>
              <c:numCache>
                <c:formatCode>0</c:formatCode>
                <c:ptCount val="1"/>
                <c:pt idx="0">
                  <c:v>7.05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6EC-4EEC-A9A9-43012A82CB06}"/>
            </c:ext>
          </c:extLst>
        </c:ser>
        <c:ser>
          <c:idx val="11"/>
          <c:order val="11"/>
          <c:tx>
            <c:strRef>
              <c:f>Sheet2!$H$12</c:f>
              <c:strCache>
                <c:ptCount val="1"/>
                <c:pt idx="0">
                  <c:v>Beer, Wine, and Liquor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Sheet2!$I$12</c:f>
              <c:numCache>
                <c:formatCode>0</c:formatCode>
                <c:ptCount val="1"/>
                <c:pt idx="0">
                  <c:v>10.210000000000001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6EC-4EEC-A9A9-43012A82CB06}"/>
            </c:ext>
          </c:extLst>
        </c:ser>
        <c:ser>
          <c:idx val="12"/>
          <c:order val="12"/>
          <c:tx>
            <c:strRef>
              <c:f>Sheet2!$H$13</c:f>
              <c:strCache>
                <c:ptCount val="1"/>
                <c:pt idx="0">
                  <c:v>Building Material and Supplies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Sheet2!$I$13</c:f>
              <c:numCache>
                <c:formatCode>0</c:formatCode>
                <c:ptCount val="1"/>
                <c:pt idx="0">
                  <c:v>12.65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6EC-4EEC-A9A9-43012A82CB06}"/>
            </c:ext>
          </c:extLst>
        </c:ser>
        <c:ser>
          <c:idx val="13"/>
          <c:order val="13"/>
          <c:tx>
            <c:strRef>
              <c:f>Sheet2!$H$14</c:f>
              <c:strCache>
                <c:ptCount val="1"/>
                <c:pt idx="0">
                  <c:v>Agric., Forestry, Fish and Hunt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Sheet2!$I$14</c:f>
              <c:numCache>
                <c:formatCode>0</c:formatCode>
                <c:ptCount val="1"/>
                <c:pt idx="0">
                  <c:v>39.83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66EC-4EEC-A9A9-43012A82CB06}"/>
            </c:ext>
          </c:extLst>
        </c:ser>
        <c:ser>
          <c:idx val="14"/>
          <c:order val="14"/>
          <c:tx>
            <c:strRef>
              <c:f>Sheet2!$H$15</c:f>
              <c:strCache>
                <c:ptCount val="1"/>
                <c:pt idx="0">
                  <c:v>Nonstore Retailers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Sheet2!$I$15</c:f>
              <c:numCache>
                <c:formatCode>0</c:formatCode>
                <c:ptCount val="1"/>
                <c:pt idx="0">
                  <c:v>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6EC-4EEC-A9A9-43012A82CB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66661951"/>
        <c:axId val="1766669439"/>
      </c:barChart>
      <c:catAx>
        <c:axId val="1766661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6669439"/>
        <c:crosses val="autoZero"/>
        <c:auto val="1"/>
        <c:lblAlgn val="ctr"/>
        <c:lblOffset val="100"/>
        <c:noMultiLvlLbl val="0"/>
      </c:catAx>
      <c:valAx>
        <c:axId val="1766669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6661951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4277257376253069E-2"/>
          <c:y val="0.80470313282262762"/>
          <c:w val="0.94895202642691889"/>
          <c:h val="0.177791527301557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0.26276</cdr:x>
      <cdr:y>0.6923</cdr:y>
    </cdr:from>
    <cdr:to>
      <cdr:x>0.32239</cdr:x>
      <cdr:y>0.74282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73333" y="4350289"/>
          <a:ext cx="515911" cy="3174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/>
            <a:t>-41%</a:t>
          </a:r>
        </a:p>
      </cdr:txBody>
    </cdr:sp>
  </cdr:relSizeAnchor>
  <cdr:relSizeAnchor xmlns:cdr="http://schemas.openxmlformats.org/drawingml/2006/chartDrawing">
    <cdr:from>
      <cdr:x>0.55633</cdr:x>
      <cdr:y>0.45651</cdr:y>
    </cdr:from>
    <cdr:to>
      <cdr:x>0.61596</cdr:x>
      <cdr:y>0.50703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813334" y="2868625"/>
          <a:ext cx="515911" cy="3174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/>
            <a:t>-32%</a:t>
          </a:r>
        </a:p>
      </cdr:txBody>
    </cdr:sp>
  </cdr:relSizeAnchor>
  <cdr:relSizeAnchor xmlns:cdr="http://schemas.openxmlformats.org/drawingml/2006/chartDrawing">
    <cdr:from>
      <cdr:x>0.8499</cdr:x>
      <cdr:y>0.6944</cdr:y>
    </cdr:from>
    <cdr:to>
      <cdr:x>0.90954</cdr:x>
      <cdr:y>0.74493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7353265" y="4363515"/>
          <a:ext cx="515997" cy="3175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/>
            <a:t>-26%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0.59883</cdr:x>
      <cdr:y>0.8433</cdr:y>
    </cdr:from>
    <cdr:to>
      <cdr:x>0.7055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133474" y="547436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D02D-EDFF-4A49-842C-0A12D9913550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288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D02D-EDFF-4A49-842C-0A12D9913550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23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D02D-EDFF-4A49-842C-0A12D9913550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26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D02D-EDFF-4A49-842C-0A12D9913550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8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D02D-EDFF-4A49-842C-0A12D9913550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619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D02D-EDFF-4A49-842C-0A12D9913550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32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D02D-EDFF-4A49-842C-0A12D9913550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D02D-EDFF-4A49-842C-0A12D9913550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26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D02D-EDFF-4A49-842C-0A12D9913550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96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D02D-EDFF-4A49-842C-0A12D9913550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47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D02D-EDFF-4A49-842C-0A12D9913550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621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BD02D-EDFF-4A49-842C-0A12D9913550}" type="datetimeFigureOut">
              <a:rPr lang="en-US" smtClean="0"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85241-8C0C-4B67-B55E-F8B288BC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4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2" Type="http://schemas.openxmlformats.org/officeDocument/2006/relationships/hyperlink" Target="NUL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eople.ucsc.edu/~rfairlie/paper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99214"/>
          </a:xfrm>
        </p:spPr>
        <p:txBody>
          <a:bodyPr>
            <a:normAutofit/>
          </a:bodyPr>
          <a:lstStyle/>
          <a:p>
            <a:r>
              <a:rPr lang="en" sz="4000" b="1" dirty="0" smtClean="0">
                <a:solidFill>
                  <a:schemeClr val="accent1"/>
                </a:solidFill>
              </a:rPr>
              <a:t>California Small Businesses in the Pandemic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3771" y="3602037"/>
            <a:ext cx="10672355" cy="27465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Robert Fairlie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Professor of Economics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University of California, Santa Cruz</a:t>
            </a:r>
          </a:p>
          <a:p>
            <a:endParaRPr lang="en-US" sz="20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 Assembly Select Committee on Small Business &amp; Entrepreneurship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Build </a:t>
            </a:r>
            <a:r>
              <a:rPr lang="en-US" sz="2000" dirty="0"/>
              <a:t>Back Better: Pandemic Recovery for Small Businesses</a:t>
            </a:r>
            <a:endParaRPr lang="en-US" sz="2000" dirty="0" smtClean="0"/>
          </a:p>
          <a:p>
            <a:pPr>
              <a:spcBef>
                <a:spcPts val="0"/>
              </a:spcBef>
            </a:pP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000" dirty="0" smtClean="0"/>
              <a:t>July 12, 2021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449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047" y="404949"/>
            <a:ext cx="9323971" cy="63474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60215" y="5256019"/>
            <a:ext cx="993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solidFill>
                  <a:srgbClr val="00B050"/>
                </a:solidFill>
              </a:rPr>
              <a:t>Apr. 2020</a:t>
            </a:r>
            <a:endParaRPr lang="en-US" sz="16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0341" y="3409402"/>
            <a:ext cx="9989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solidFill>
                  <a:srgbClr val="00B050"/>
                </a:solidFill>
              </a:rPr>
              <a:t>Oct. 2020</a:t>
            </a:r>
            <a:endParaRPr lang="en-US" sz="1600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60021" y="4515389"/>
            <a:ext cx="10071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solidFill>
                  <a:srgbClr val="00B050"/>
                </a:solidFill>
              </a:rPr>
              <a:t>Feb. 2021</a:t>
            </a:r>
            <a:endParaRPr lang="en-US" sz="1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8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379666"/>
              </p:ext>
            </p:extLst>
          </p:nvPr>
        </p:nvGraphicFramePr>
        <p:xfrm>
          <a:off x="1809750" y="511342"/>
          <a:ext cx="8572500" cy="5835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468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Sales Losses in California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has been especially difficult to figure out how much small businesses have lost in sales and revenues in the pandemic. </a:t>
            </a:r>
          </a:p>
          <a:p>
            <a:r>
              <a:rPr lang="en-US" dirty="0"/>
              <a:t>We suspect that losses have been great but data on actual losses in sales are </a:t>
            </a:r>
            <a:r>
              <a:rPr lang="en-US" dirty="0" smtClean="0"/>
              <a:t>very difficult </a:t>
            </a:r>
            <a:r>
              <a:rPr lang="en-US" dirty="0"/>
              <a:t>to find.</a:t>
            </a:r>
          </a:p>
          <a:p>
            <a:r>
              <a:rPr lang="en-US" dirty="0"/>
              <a:t>Using taxable sales data from the California Department of Tax and Fee </a:t>
            </a:r>
            <a:r>
              <a:rPr lang="en-US" dirty="0" smtClean="0"/>
              <a:t>Administration (CDTFA), </a:t>
            </a:r>
            <a:r>
              <a:rPr lang="en-US" dirty="0"/>
              <a:t>we examined average sales losses in the second quarter of 2020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16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1912" y="334192"/>
            <a:ext cx="8662416" cy="629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68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804119"/>
              </p:ext>
            </p:extLst>
          </p:nvPr>
        </p:nvGraphicFramePr>
        <p:xfrm>
          <a:off x="1770062" y="287073"/>
          <a:ext cx="8651875" cy="6283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483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839319"/>
              </p:ext>
            </p:extLst>
          </p:nvPr>
        </p:nvGraphicFramePr>
        <p:xfrm>
          <a:off x="1214846" y="0"/>
          <a:ext cx="920709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825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792" y="281940"/>
            <a:ext cx="8662416" cy="629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90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What Can We </a:t>
            </a:r>
            <a:r>
              <a:rPr lang="en-US" b="1" dirty="0" smtClean="0">
                <a:solidFill>
                  <a:schemeClr val="accent1"/>
                </a:solidFill>
              </a:rPr>
              <a:t>Do to Move Forward?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50553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More </a:t>
            </a:r>
            <a:r>
              <a:rPr lang="en-US" dirty="0"/>
              <a:t>financial assistance is needed for small business owners especially </a:t>
            </a:r>
            <a:r>
              <a:rPr lang="en-US" dirty="0" smtClean="0"/>
              <a:t>for minority-owned businesses.</a:t>
            </a:r>
          </a:p>
          <a:p>
            <a:pPr lvl="1"/>
            <a:r>
              <a:rPr lang="en-US" dirty="0" smtClean="0"/>
              <a:t>Median net worth of black families is $9,567 and </a:t>
            </a:r>
            <a:r>
              <a:rPr lang="en-US" dirty="0" err="1" smtClean="0"/>
              <a:t>Latinx</a:t>
            </a:r>
            <a:r>
              <a:rPr lang="en-US" dirty="0" smtClean="0"/>
              <a:t> families is $25,000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 </a:t>
            </a:r>
            <a:r>
              <a:rPr lang="en-US" dirty="0"/>
              <a:t>need to slow down the extensive shift to online shopping which was happening prior to the pandemic</a:t>
            </a:r>
            <a:r>
              <a:rPr lang="en-US" dirty="0" smtClean="0"/>
              <a:t>. Shop local!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Small businesses need to have more of an online presence. Aid in the form of web page assistance could be useful.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Search engines could prioritize local small businesses instead of online retailers and big box stores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8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References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3669"/>
            <a:ext cx="10515600" cy="476617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Fairlie</a:t>
            </a:r>
            <a:r>
              <a:rPr lang="en-GB" dirty="0"/>
              <a:t>, Robert W. 2020. </a:t>
            </a:r>
            <a:r>
              <a:rPr lang="en-US" dirty="0"/>
              <a:t>"The impact of COVID-19 on small business owners: The first three months after social-distancing restrictions." </a:t>
            </a:r>
            <a:r>
              <a:rPr lang="en-US" i="1" dirty="0"/>
              <a:t>Journal of Economics &amp; Management Strategy</a:t>
            </a:r>
            <a:r>
              <a:rPr lang="en-US" dirty="0"/>
              <a:t>, 29(4): 727-740.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Fairlie, Robert, and Frank </a:t>
            </a:r>
            <a:r>
              <a:rPr lang="en-US" dirty="0" err="1"/>
              <a:t>Fossen</a:t>
            </a:r>
            <a:r>
              <a:rPr lang="en-US" dirty="0"/>
              <a:t>. 2021. “Sales Losses in the First Quarter of the COVID-19 Pandemic: Evidence from California Administrative Data,” NBER Working Paper No. 28414.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Fairlie, Robert, and Frank </a:t>
            </a:r>
            <a:r>
              <a:rPr lang="en-US" dirty="0" err="1"/>
              <a:t>Fossen</a:t>
            </a:r>
            <a:r>
              <a:rPr lang="en-US" dirty="0"/>
              <a:t>. 2021. “Did the $660 Billion Paycheck Protection Program and $220 Billion Economic Injury Disaster Loan Program Get Disbursed to Minority Communities in the Early Stages of COVID-19?” NBER Working Paper No. 28321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Ongoing Small Business Activity Tracking: </a:t>
            </a:r>
            <a:r>
              <a:rPr lang="en-US" dirty="0" smtClean="0">
                <a:hlinkClick r:id="rId2" invalidUrl="https:///"/>
              </a:rPr>
              <a:t>https</a:t>
            </a:r>
            <a:r>
              <a:rPr lang="en-US" dirty="0" smtClean="0">
                <a:hlinkClick r:id="rId3" invalidUrl="https:///"/>
              </a:rPr>
              <a:t>://</a:t>
            </a:r>
            <a:r>
              <a:rPr lang="en-US" dirty="0">
                <a:hlinkClick r:id="rId4"/>
              </a:rPr>
              <a:t>people.ucsc.edu/~</a:t>
            </a:r>
            <a:r>
              <a:rPr lang="en-US" dirty="0" smtClean="0">
                <a:hlinkClick r:id="rId4"/>
              </a:rPr>
              <a:t>rfairlie/recent/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91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 am a Professor of Economics at the University of California, Santa Cruz and have studied entrepreneurship, racial inequality and small business policy for over 25 years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Obtaining </a:t>
            </a:r>
            <a:r>
              <a:rPr lang="en-US" dirty="0"/>
              <a:t>up-to-date and accurate information on the effects of the pandemic has been extremely difficult. </a:t>
            </a:r>
            <a:endParaRPr lang="en-US" dirty="0" smtClean="0"/>
          </a:p>
          <a:p>
            <a:r>
              <a:rPr lang="en-US" dirty="0" smtClean="0"/>
              <a:t>I </a:t>
            </a:r>
            <a:r>
              <a:rPr lang="en-US" dirty="0"/>
              <a:t>have spent the past </a:t>
            </a:r>
            <a:r>
              <a:rPr lang="en-US" dirty="0" smtClean="0"/>
              <a:t>year </a:t>
            </a:r>
            <a:r>
              <a:rPr lang="en-US" dirty="0"/>
              <a:t>compiling and analyzing data to investigate what happened to small business owners, especially minority business owners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Most of my research has focused on the nation as a whole, but I have calculated estimates for California for this hearing.</a:t>
            </a:r>
            <a:endParaRPr lang="en-US" dirty="0"/>
          </a:p>
          <a:p>
            <a:pPr marL="285750" indent="-285750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67451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COVID-19 and Small Business Owners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March </a:t>
            </a:r>
            <a:r>
              <a:rPr lang="en-US" dirty="0"/>
              <a:t>11</a:t>
            </a:r>
            <a:r>
              <a:rPr lang="en-US" dirty="0" smtClean="0"/>
              <a:t>, 2020: The </a:t>
            </a:r>
            <a:r>
              <a:rPr lang="en-US" dirty="0"/>
              <a:t>World Health Organization (WHO) declared COVID-19 a </a:t>
            </a:r>
            <a:r>
              <a:rPr lang="en-US" dirty="0" smtClean="0"/>
              <a:t>pandemic.</a:t>
            </a:r>
          </a:p>
          <a:p>
            <a:r>
              <a:rPr lang="en-US" dirty="0" smtClean="0"/>
              <a:t>By early April: </a:t>
            </a:r>
            <a:r>
              <a:rPr lang="en-US" dirty="0"/>
              <a:t>most states imposed social distancing </a:t>
            </a:r>
            <a:r>
              <a:rPr lang="en-US" dirty="0" smtClean="0"/>
              <a:t>restrictions</a:t>
            </a:r>
          </a:p>
          <a:p>
            <a:r>
              <a:rPr lang="en-US" dirty="0" smtClean="0"/>
              <a:t>What happened to small business owners?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94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353006" y="4454434"/>
            <a:ext cx="1162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April 2020</a:t>
            </a:r>
            <a:endParaRPr lang="en-U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207677"/>
              </p:ext>
            </p:extLst>
          </p:nvPr>
        </p:nvGraphicFramePr>
        <p:xfrm>
          <a:off x="1452603" y="313508"/>
          <a:ext cx="9285066" cy="6544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62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309256"/>
              </p:ext>
            </p:extLst>
          </p:nvPr>
        </p:nvGraphicFramePr>
        <p:xfrm>
          <a:off x="1770062" y="287073"/>
          <a:ext cx="8651875" cy="6283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171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What Happened since April?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25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1782" y="169818"/>
            <a:ext cx="10129884" cy="6896100"/>
          </a:xfrm>
          <a:prstGeom prst="rect">
            <a:avLst/>
          </a:prstGeom>
        </p:spPr>
      </p:pic>
      <p:sp>
        <p:nvSpPr>
          <p:cNvPr id="5" name="TextBox 3"/>
          <p:cNvSpPr txBox="1"/>
          <p:nvPr/>
        </p:nvSpPr>
        <p:spPr>
          <a:xfrm>
            <a:off x="7725577" y="2356038"/>
            <a:ext cx="13400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solidFill>
                  <a:srgbClr val="00B050"/>
                </a:solidFill>
              </a:rPr>
              <a:t>October 2020</a:t>
            </a:r>
            <a:endParaRPr lang="en-US" sz="1600" b="1" dirty="0">
              <a:solidFill>
                <a:srgbClr val="00B050"/>
              </a:solidFill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8962194" y="3448591"/>
            <a:ext cx="1410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solidFill>
                  <a:srgbClr val="00B050"/>
                </a:solidFill>
              </a:rPr>
              <a:t>February 2021</a:t>
            </a:r>
            <a:endParaRPr lang="en-US" sz="1600" b="1" dirty="0">
              <a:solidFill>
                <a:srgbClr val="00B050"/>
              </a:solidFill>
            </a:endParaRPr>
          </a:p>
        </p:txBody>
      </p:sp>
      <p:sp>
        <p:nvSpPr>
          <p:cNvPr id="7" name="TextBox 3"/>
          <p:cNvSpPr txBox="1"/>
          <p:nvPr/>
        </p:nvSpPr>
        <p:spPr>
          <a:xfrm>
            <a:off x="6023051" y="4507055"/>
            <a:ext cx="1056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solidFill>
                  <a:srgbClr val="00B050"/>
                </a:solidFill>
              </a:rPr>
              <a:t>April 2020</a:t>
            </a:r>
            <a:endParaRPr lang="en-US" sz="1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14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424" y="378823"/>
            <a:ext cx="9323971" cy="6347460"/>
          </a:xfrm>
          <a:prstGeom prst="rect">
            <a:avLst/>
          </a:prstGeom>
        </p:spPr>
      </p:pic>
      <p:sp>
        <p:nvSpPr>
          <p:cNvPr id="8" name="TextBox 3"/>
          <p:cNvSpPr txBox="1"/>
          <p:nvPr/>
        </p:nvSpPr>
        <p:spPr>
          <a:xfrm>
            <a:off x="5822754" y="5155844"/>
            <a:ext cx="1056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solidFill>
                  <a:srgbClr val="00B050"/>
                </a:solidFill>
              </a:rPr>
              <a:t>April 2020</a:t>
            </a:r>
            <a:endParaRPr lang="en-US" sz="1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46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What Happened in California?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19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2112</TotalTime>
  <Words>594</Words>
  <Application>Microsoft Office PowerPoint</Application>
  <PresentationFormat>Widescreen</PresentationFormat>
  <Paragraphs>56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California Small Businesses in the Pandemic</vt:lpstr>
      <vt:lpstr>Background</vt:lpstr>
      <vt:lpstr>COVID-19 and Small Business Owners</vt:lpstr>
      <vt:lpstr>PowerPoint Presentation</vt:lpstr>
      <vt:lpstr>PowerPoint Presentation</vt:lpstr>
      <vt:lpstr>What Happened since April?</vt:lpstr>
      <vt:lpstr>PowerPoint Presentation</vt:lpstr>
      <vt:lpstr>PowerPoint Presentation</vt:lpstr>
      <vt:lpstr>What Happened in California?</vt:lpstr>
      <vt:lpstr>PowerPoint Presentation</vt:lpstr>
      <vt:lpstr>PowerPoint Presentation</vt:lpstr>
      <vt:lpstr>Sales Losses in California</vt:lpstr>
      <vt:lpstr>PowerPoint Presentation</vt:lpstr>
      <vt:lpstr>PowerPoint Presentation</vt:lpstr>
      <vt:lpstr>PowerPoint Presentation</vt:lpstr>
      <vt:lpstr>PowerPoint Presentation</vt:lpstr>
      <vt:lpstr>What Can We Do to Move Forward?</vt:lpstr>
      <vt:lpstr>References</vt:lpstr>
    </vt:vector>
  </TitlesOfParts>
  <Company>UC Santa Cruz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Impacts of COVID-19 on Small Business Owners</dc:title>
  <dc:creator>Rob Fairlie</dc:creator>
  <cp:lastModifiedBy>Rob Fairlie</cp:lastModifiedBy>
  <cp:revision>80</cp:revision>
  <dcterms:created xsi:type="dcterms:W3CDTF">2020-06-24T16:43:29Z</dcterms:created>
  <dcterms:modified xsi:type="dcterms:W3CDTF">2021-07-09T21:15:43Z</dcterms:modified>
</cp:coreProperties>
</file>